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8" r:id="rId4"/>
    <p:sldId id="279" r:id="rId5"/>
    <p:sldId id="280" r:id="rId6"/>
    <p:sldId id="28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1" r:id="rId24"/>
  </p:sldIdLst>
  <p:sldSz cx="12192000" cy="6858000"/>
  <p:notesSz cx="7023100" cy="9309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25854BB-4D0E-4ADA-9DDA-D738AE57E072}">
          <p14:sldIdLst>
            <p14:sldId id="257"/>
            <p14:sldId id="258"/>
            <p14:sldId id="278"/>
            <p14:sldId id="279"/>
            <p14:sldId id="280"/>
            <p14:sldId id="28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61"/>
          </p14:sldIdLst>
        </p14:section>
        <p14:section name="Sección sin título" id="{C462812A-8731-4FF6-8B55-27D4B4CB47D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376519-BC88-646A-B424-8B7F3EDD1503}" name="Yaneth Blandon Arias" initials="YBA" userId="S-1-5-21-2931312088-2867824823-4230089178-21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33"/>
    <a:srgbClr val="00FF00"/>
    <a:srgbClr val="FF33CC"/>
    <a:srgbClr val="FF0066"/>
    <a:srgbClr val="E20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6" autoAdjust="0"/>
    <p:restoredTop sz="92357" autoAdjust="0"/>
  </p:normalViewPr>
  <p:slideViewPr>
    <p:cSldViewPr snapToGrid="0">
      <p:cViewPr varScale="1">
        <p:scale>
          <a:sx n="76" d="100"/>
          <a:sy n="76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B7B73F0-35E9-4E00-82A2-B67827F33514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CD1A369-7029-4BE5-B49E-5843050821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955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50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2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D96F-79E6-4BD8-9CDB-3AF5662B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000FE-7F87-4C9E-BA89-A4FEA811E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B3413-76F7-46C4-ACBE-22F98F34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2738-4541-432B-BEDF-87F65C9D3590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681B8-C4D1-4A32-944E-3AAC3F6F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36D7-D0C1-44ED-A3A7-FC26DF56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137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566DD-3105-459A-BC09-07AB56D9B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6637F-9277-4B2E-B8F7-8ECEF5ADC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A4935-2B6D-4B50-B4DC-4D066D08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2738-4541-432B-BEDF-87F65C9D3590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E5DD0-7C6E-42A2-8F3B-6E77C74D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B188-F50F-4F63-9371-E5325C0C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707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FC57-D400-4685-8465-2889F95AA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6"/>
            <a:ext cx="10515600" cy="4639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Titulo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01273-DFF1-42CB-BC5A-6C475A423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8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Textos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679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9632" cy="6859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B1BBF-9E52-45A8-B070-7443BB73B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51039"/>
            <a:ext cx="10515600" cy="14017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err="1"/>
              <a:t>Titulo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C5C8C-CEA7-4B79-9955-FFB15E8F62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55917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o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7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AEDAB-F2C8-4EFE-846A-BF902BB5D6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885824"/>
            <a:ext cx="10515600" cy="4956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Textos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154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041A-90F0-4E88-A4BB-69B5DA96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73956-D7D5-4A5A-9C05-9BAD7E7D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02CA4-38FD-4B88-9673-272DD7403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AF7A5-3442-4C7E-8A65-C512CE00B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9FB59-8FC5-4C39-A515-08CD9E7EF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D09AF-A905-43DA-9275-9CD592BF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2738-4541-432B-BEDF-87F65C9D3590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360E58-A8DF-4604-8324-17387EF5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37BDC-5495-48CE-9C01-10D02A41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9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803A2-96D0-492D-9F12-CA96CAF3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6D974-6FBE-4D60-831E-D15050DA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2738-4541-432B-BEDF-87F65C9D3590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47D84-2750-49F5-81AA-17515E87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9DBDE-224F-4941-8C03-5C10DC85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692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293600" cy="691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7648-1FE9-41C0-8003-8E18A6DF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FCEC-2DEA-4708-8ABF-D30BCEDCB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9996A-81BE-46BB-8BAA-4E2C6FE98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C16E2-D6D1-4049-A600-D35408C3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2738-4541-432B-BEDF-87F65C9D3590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77B8C-375E-4BC1-B6BF-49ED5868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84817-FF96-43D3-905B-785CBD87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12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5E31-A27C-4188-8067-0785D256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B0ACE9-FB88-42AA-A108-6B4BC4987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0C235-0607-47FC-8FD5-42871176E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08E2E-D55A-4EEB-ADBB-977C7F43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2738-4541-432B-BEDF-87F65C9D3590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2D099-E127-429F-9A48-AFD1505F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702B0-5BE5-4B69-AC3B-7857F7A3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29CF3-5023-4D16-87A9-BBF34B9891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08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9632" cy="68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3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BCF84769-2CDB-79D6-C738-58F8F066D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" y="2987040"/>
            <a:ext cx="1981199" cy="120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9941176-E1E0-D2DE-73D4-B96F2FD551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97" y="2614272"/>
            <a:ext cx="2561463" cy="36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1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798250"/>
              </p:ext>
            </p:extLst>
          </p:nvPr>
        </p:nvGraphicFramePr>
        <p:xfrm>
          <a:off x="331077" y="488730"/>
          <a:ext cx="10389474" cy="5115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63158">
                  <a:extLst>
                    <a:ext uri="{9D8B030D-6E8A-4147-A177-3AD203B41FA5}">
                      <a16:colId xmlns:a16="http://schemas.microsoft.com/office/drawing/2014/main" val="1814634088"/>
                    </a:ext>
                  </a:extLst>
                </a:gridCol>
                <a:gridCol w="3463158">
                  <a:extLst>
                    <a:ext uri="{9D8B030D-6E8A-4147-A177-3AD203B41FA5}">
                      <a16:colId xmlns:a16="http://schemas.microsoft.com/office/drawing/2014/main" val="1164319312"/>
                    </a:ext>
                  </a:extLst>
                </a:gridCol>
                <a:gridCol w="3463158">
                  <a:extLst>
                    <a:ext uri="{9D8B030D-6E8A-4147-A177-3AD203B41FA5}">
                      <a16:colId xmlns:a16="http://schemas.microsoft.com/office/drawing/2014/main" val="3918833576"/>
                    </a:ext>
                  </a:extLst>
                </a:gridCol>
              </a:tblGrid>
              <a:tr h="9012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GESTIÓN DEL CAMBIO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330775"/>
                  </a:ext>
                </a:extLst>
              </a:tr>
              <a:tr h="8461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GESTION DEL CAMBIO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VALORACION DE LA NECESIDAD QUE SE PRESENTE EN LA INSTITUCION PARA REALIZAR LOS SEGUIMIENTOS Y CONTROL DE LOS PROCEDIMIENTOS DE TRABAJO.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SOCIALIZACION DE PROCEDIMIENTO 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extLst>
                  <a:ext uri="{0D108BD9-81ED-4DB2-BD59-A6C34878D82A}">
                    <a16:rowId xmlns:a16="http://schemas.microsoft.com/office/drawing/2014/main" val="3927836773"/>
                  </a:ext>
                </a:extLst>
              </a:tr>
              <a:tr h="9212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SEGUIMIENTO DE LOS CAMBIOS   EN LA INSTITUCION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EMITIR  LINEAMIENTOS EN MATERIA DE SST POR CAMBIOS EN LA INTITUCION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extLst>
                  <a:ext uri="{0D108BD9-81ED-4DB2-BD59-A6C34878D82A}">
                    <a16:rowId xmlns:a16="http://schemas.microsoft.com/office/drawing/2014/main" val="250418425"/>
                  </a:ext>
                </a:extLst>
              </a:tr>
              <a:tr h="9212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ELABORACION PROCEDIMIENTOS. INSTRUCTIVOS, FICHAS TÉCNICAS CUANDO APLIQUE Y PROTOCOLOS DE SST Y EL SOPORTE DE ENTREGA DE LOS MISMOS A LOS TRABAJADORES.</a:t>
                      </a:r>
                      <a:br>
                        <a:rPr lang="es-MX" sz="1000" u="none" strike="noStrike">
                          <a:effectLst/>
                        </a:rPr>
                      </a:b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extLst>
                  <a:ext uri="{0D108BD9-81ED-4DB2-BD59-A6C34878D82A}">
                    <a16:rowId xmlns:a16="http://schemas.microsoft.com/office/drawing/2014/main" val="3595823712"/>
                  </a:ext>
                </a:extLst>
              </a:tr>
              <a:tr h="6308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EVALUACION Y SELECCIÓN DE PROVEEDORES Y CONTRATISTAS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ESTABLECER LOS ASPECTOS DE SST QUE PODRA TENER  EN CUENTA LA INSTITUCION EN LA EVALUACION Y SELECCIÓN DE PROVEEDOR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DISEÑAR Y SOCIALIZAR DOCUMENTO PARA LA EVALUACION Y SELECCIÓN DE PROVEEDORES. RELACIONADO CON SST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extLst>
                  <a:ext uri="{0D108BD9-81ED-4DB2-BD59-A6C34878D82A}">
                    <a16:rowId xmlns:a16="http://schemas.microsoft.com/office/drawing/2014/main" val="2865700643"/>
                  </a:ext>
                </a:extLst>
              </a:tr>
              <a:tr h="9012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EQUIPOS Y ELEMENTOS DE PROTECCIÓN PERSONAL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50923"/>
                  </a:ext>
                </a:extLst>
              </a:tr>
              <a:tr h="4506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REALIZAR INSPECCIONES EN LOS EQUIPOS Y ELEMENTOS DE PROTECCION INDIVIDUAL DE TODOS LOS TRABAJADORES DE ACUERDO AL CARGO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COBERTURA DEL 100% DE LOS TRABAJADORES QUE USAN  EPP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INSPECCION DE EQUIPOS Y ELEMENTOS DE PROTECCION INDIVIDUAL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extLst>
                  <a:ext uri="{0D108BD9-81ED-4DB2-BD59-A6C34878D82A}">
                    <a16:rowId xmlns:a16="http://schemas.microsoft.com/office/drawing/2014/main" val="3477427531"/>
                  </a:ext>
                </a:extLst>
              </a:tr>
              <a:tr h="4656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SOCIALIZACION DE PROGRAMA DE EPP - CIRCULARES USO DE EPP -  EN LA INSTITUCION SEGÚN LEGISLACION LEGAL VIGENTE.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extLst>
                  <a:ext uri="{0D108BD9-81ED-4DB2-BD59-A6C34878D82A}">
                    <a16:rowId xmlns:a16="http://schemas.microsoft.com/office/drawing/2014/main" val="4155024465"/>
                  </a:ext>
                </a:extLst>
              </a:tr>
              <a:tr h="56578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SEGUIMIENTO DEL  PROGRAMA  DE USO DE ELEMENTOS DE PROTECCION INDIVIDUAL PARA LOS TRABAJADORES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373" marR="4373" marT="4373" marB="0" anchor="ctr"/>
                </a:tc>
                <a:extLst>
                  <a:ext uri="{0D108BD9-81ED-4DB2-BD59-A6C34878D82A}">
                    <a16:rowId xmlns:a16="http://schemas.microsoft.com/office/drawing/2014/main" val="855162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63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235811"/>
              </p:ext>
            </p:extLst>
          </p:nvPr>
        </p:nvGraphicFramePr>
        <p:xfrm>
          <a:off x="2033750" y="681037"/>
          <a:ext cx="7614746" cy="54044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83886">
                  <a:extLst>
                    <a:ext uri="{9D8B030D-6E8A-4147-A177-3AD203B41FA5}">
                      <a16:colId xmlns:a16="http://schemas.microsoft.com/office/drawing/2014/main" val="3650768425"/>
                    </a:ext>
                  </a:extLst>
                </a:gridCol>
                <a:gridCol w="2246974">
                  <a:extLst>
                    <a:ext uri="{9D8B030D-6E8A-4147-A177-3AD203B41FA5}">
                      <a16:colId xmlns:a16="http://schemas.microsoft.com/office/drawing/2014/main" val="1712517053"/>
                    </a:ext>
                  </a:extLst>
                </a:gridCol>
                <a:gridCol w="2683886">
                  <a:extLst>
                    <a:ext uri="{9D8B030D-6E8A-4147-A177-3AD203B41FA5}">
                      <a16:colId xmlns:a16="http://schemas.microsoft.com/office/drawing/2014/main" val="1799271927"/>
                    </a:ext>
                  </a:extLst>
                </a:gridCol>
              </a:tblGrid>
              <a:tr h="1304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PLAN ESTRATÉGICO DE SEGURIDAD VIAL-PESV 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872" marR="5872" marT="5872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40341"/>
                  </a:ext>
                </a:extLst>
              </a:tr>
              <a:tr h="70281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PLAN ESTRATEGICO DE SEGURIDAD VIAL PESV VIAL:  RESOLOUCION 20223040040595 DE 2022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872" marR="5872" marT="5872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APLICAR E IMPLEMENTAR EL 100% DE LAS ACTIVIDADES PROGRAMADAS PARA LA EJECUCIÓN DEL PESV VIAL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IMPLEMENTACION  DEL PESV 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872" marR="5872" marT="5872" marB="0" anchor="ctr"/>
                </a:tc>
                <a:extLst>
                  <a:ext uri="{0D108BD9-81ED-4DB2-BD59-A6C34878D82A}">
                    <a16:rowId xmlns:a16="http://schemas.microsoft.com/office/drawing/2014/main" val="3717013917"/>
                  </a:ext>
                </a:extLst>
              </a:tr>
              <a:tr h="7462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SOCIALIZACIÓN POLITICA SEGURIDAD VIAL PARA TODO EL PERSONAL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872" marR="5872" marT="5872" marB="0" anchor="ctr"/>
                </a:tc>
                <a:extLst>
                  <a:ext uri="{0D108BD9-81ED-4DB2-BD59-A6C34878D82A}">
                    <a16:rowId xmlns:a16="http://schemas.microsoft.com/office/drawing/2014/main" val="4006447140"/>
                  </a:ext>
                </a:extLst>
              </a:tr>
              <a:tr h="7462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SOCIALIZACION DEL LIDERAZGO, COMPROMISO Y CORRESPONSABILIDAD DEL NIVEL DIRECTIVO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872" marR="5872" marT="5872" marB="0" anchor="ctr"/>
                </a:tc>
                <a:extLst>
                  <a:ext uri="{0D108BD9-81ED-4DB2-BD59-A6C34878D82A}">
                    <a16:rowId xmlns:a16="http://schemas.microsoft.com/office/drawing/2014/main" val="1762857485"/>
                  </a:ext>
                </a:extLst>
              </a:tr>
              <a:tr h="623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REUNIONES  DEL COMITÉ DE SEGURIDAD VIAL 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872" marR="5872" marT="5872" marB="0" anchor="ctr"/>
                </a:tc>
                <a:extLst>
                  <a:ext uri="{0D108BD9-81ED-4DB2-BD59-A6C34878D82A}">
                    <a16:rowId xmlns:a16="http://schemas.microsoft.com/office/drawing/2014/main" val="4266162161"/>
                  </a:ext>
                </a:extLst>
              </a:tr>
              <a:tr h="6448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CARACTERIZACIÓN, EVALUACIÓN Y CONTROL DE RIESGOS 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872" marR="5872" marT="5872" marB="0" anchor="ctr"/>
                </a:tc>
                <a:extLst>
                  <a:ext uri="{0D108BD9-81ED-4DB2-BD59-A6C34878D82A}">
                    <a16:rowId xmlns:a16="http://schemas.microsoft.com/office/drawing/2014/main" val="2223012066"/>
                  </a:ext>
                </a:extLst>
              </a:tr>
              <a:tr h="5868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INSPECCIÓN DE VEHÍCULOS,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872" marR="5872" marT="5872" marB="0" anchor="ctr"/>
                </a:tc>
                <a:extLst>
                  <a:ext uri="{0D108BD9-81ED-4DB2-BD59-A6C34878D82A}">
                    <a16:rowId xmlns:a16="http://schemas.microsoft.com/office/drawing/2014/main" val="986038379"/>
                  </a:ext>
                </a:extLst>
              </a:tr>
              <a:tr h="5941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REPORTE DE AUTOGESTIÓN PESV - MINTRABAJO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872" marR="5872" marT="5872" marB="0" anchor="ctr"/>
                </a:tc>
                <a:extLst>
                  <a:ext uri="{0D108BD9-81ED-4DB2-BD59-A6C34878D82A}">
                    <a16:rowId xmlns:a16="http://schemas.microsoft.com/office/drawing/2014/main" val="3598338194"/>
                  </a:ext>
                </a:extLst>
              </a:tr>
              <a:tr h="5941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MEJORA CONTINUA, ACCIONES PREVENTIVAS Y CORRECTIVAS     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872" marR="5872" marT="5872" marB="0" anchor="ctr"/>
                </a:tc>
                <a:extLst>
                  <a:ext uri="{0D108BD9-81ED-4DB2-BD59-A6C34878D82A}">
                    <a16:rowId xmlns:a16="http://schemas.microsoft.com/office/drawing/2014/main" val="1976017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03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236702"/>
              </p:ext>
            </p:extLst>
          </p:nvPr>
        </p:nvGraphicFramePr>
        <p:xfrm>
          <a:off x="1308536" y="523383"/>
          <a:ext cx="8592207" cy="541844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64069">
                  <a:extLst>
                    <a:ext uri="{9D8B030D-6E8A-4147-A177-3AD203B41FA5}">
                      <a16:colId xmlns:a16="http://schemas.microsoft.com/office/drawing/2014/main" val="1736288305"/>
                    </a:ext>
                  </a:extLst>
                </a:gridCol>
                <a:gridCol w="2864069">
                  <a:extLst>
                    <a:ext uri="{9D8B030D-6E8A-4147-A177-3AD203B41FA5}">
                      <a16:colId xmlns:a16="http://schemas.microsoft.com/office/drawing/2014/main" val="2392453268"/>
                    </a:ext>
                  </a:extLst>
                </a:gridCol>
                <a:gridCol w="2864069">
                  <a:extLst>
                    <a:ext uri="{9D8B030D-6E8A-4147-A177-3AD203B41FA5}">
                      <a16:colId xmlns:a16="http://schemas.microsoft.com/office/drawing/2014/main" val="1667761953"/>
                    </a:ext>
                  </a:extLst>
                </a:gridCol>
              </a:tblGrid>
              <a:tr h="13385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</a:rPr>
                        <a:t>PROCEDIMIENTO  DE PREVENCIÓN Y PROTECCIÓN CONTRA CAIDAS DE ALTURAS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31603"/>
                  </a:ext>
                </a:extLst>
              </a:tr>
              <a:tr h="9964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SEGUIMIENTO DE PROCEDIMIENTO  DE  TRABAJO SEGURO  EN ALTURAS:  RESOLUCIÓN 4272/2021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SEGUIMIENTO DE  PROCEDIMIENTOS DE TRABAJO SEGUROS EN ALTURAS PARA CONTRATISTAS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SOLICITAR  INFORME A LOS CONTRATISTAS POR PARTE DE LOS SUPERVISORES DE LOS CONTRATO  ANTES DE INICIAR LABORES DE TRABAJO EN ALTURAS EN LA INSTITUCION 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extLst>
                  <a:ext uri="{0D108BD9-81ED-4DB2-BD59-A6C34878D82A}">
                    <a16:rowId xmlns:a16="http://schemas.microsoft.com/office/drawing/2014/main" val="2297403987"/>
                  </a:ext>
                </a:extLst>
              </a:tr>
              <a:tr h="9964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SEGUIMIENTO DE PROCEDIMIENTO PARA  PREVENCIÓN Y PROTECCIÓN PARA TRABAJO SEGURO EN  ALTURAS QUE SE REALICE EN LA USI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SOLICITAR SEGUIMIENTO Y CUMPLIMIENTO A LA LEGISLACION LEGAL VIGENTE POR PARTE DE LOS CONTRATISTAS CUANDO SE REALICE TRABAJO DE ALTURAS EN LA INSTITUCION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extLst>
                  <a:ext uri="{0D108BD9-81ED-4DB2-BD59-A6C34878D82A}">
                    <a16:rowId xmlns:a16="http://schemas.microsoft.com/office/drawing/2014/main" val="350680058"/>
                  </a:ext>
                </a:extLst>
              </a:tr>
              <a:tr h="14872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PROGRAMA DE VIGILANCIA EPIDEMIOLÓGICA- PVE 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026643"/>
                  </a:ext>
                </a:extLst>
              </a:tr>
              <a:tr h="71387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IMPLEMENTACIÓN DEL PROGRAMA  DE VIGILANCIA EPIDEMIOLÓGICA PARA DESÓRDENES MUSCULO ESQUELÉTICOS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DEFINIR, INTERVENIR Y EVALUAR EL  LA POBLACION DONDE SE PRESENTE  EL FACTOR DE RIESGO Y ESTABLECER CONTROLES.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IMPLEMENTACION  EL PROGRAMA DE VIGILANCIA EPIDEMIOLÓGICA - DESORDENES MUSCULOESQUELÉTICOS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extLst>
                  <a:ext uri="{0D108BD9-81ED-4DB2-BD59-A6C34878D82A}">
                    <a16:rowId xmlns:a16="http://schemas.microsoft.com/office/drawing/2014/main" val="3379866076"/>
                  </a:ext>
                </a:extLst>
              </a:tr>
              <a:tr h="7436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ESCUELA DE PAUSAS ACTIVAS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extLst>
                  <a:ext uri="{0D108BD9-81ED-4DB2-BD59-A6C34878D82A}">
                    <a16:rowId xmlns:a16="http://schemas.microsoft.com/office/drawing/2014/main" val="896556154"/>
                  </a:ext>
                </a:extLst>
              </a:tr>
              <a:tr h="7436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VALORACION PUESTOS DE TRABAJO  (SÍNTOMAS MUSCULOESQUELÉTICOS)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extLst>
                  <a:ext uri="{0D108BD9-81ED-4DB2-BD59-A6C34878D82A}">
                    <a16:rowId xmlns:a16="http://schemas.microsoft.com/office/drawing/2014/main" val="1860895818"/>
                  </a:ext>
                </a:extLst>
              </a:tr>
              <a:tr h="8923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TABULACION Y CLASIFICACION DE SINTOMATOLOGIA SEGÚN EXAMENES MEDICOS OCUPACIONALES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027" marR="6027" marT="6027" marB="0" anchor="ctr"/>
                </a:tc>
                <a:extLst>
                  <a:ext uri="{0D108BD9-81ED-4DB2-BD59-A6C34878D82A}">
                    <a16:rowId xmlns:a16="http://schemas.microsoft.com/office/drawing/2014/main" val="220729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10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901502"/>
              </p:ext>
            </p:extLst>
          </p:nvPr>
        </p:nvGraphicFramePr>
        <p:xfrm>
          <a:off x="1545023" y="551794"/>
          <a:ext cx="9175530" cy="550619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58510">
                  <a:extLst>
                    <a:ext uri="{9D8B030D-6E8A-4147-A177-3AD203B41FA5}">
                      <a16:colId xmlns:a16="http://schemas.microsoft.com/office/drawing/2014/main" val="3657132398"/>
                    </a:ext>
                  </a:extLst>
                </a:gridCol>
                <a:gridCol w="3058510">
                  <a:extLst>
                    <a:ext uri="{9D8B030D-6E8A-4147-A177-3AD203B41FA5}">
                      <a16:colId xmlns:a16="http://schemas.microsoft.com/office/drawing/2014/main" val="3843208"/>
                    </a:ext>
                  </a:extLst>
                </a:gridCol>
                <a:gridCol w="3058510">
                  <a:extLst>
                    <a:ext uri="{9D8B030D-6E8A-4147-A177-3AD203B41FA5}">
                      <a16:colId xmlns:a16="http://schemas.microsoft.com/office/drawing/2014/main" val="313832001"/>
                    </a:ext>
                  </a:extLst>
                </a:gridCol>
              </a:tblGrid>
              <a:tr h="1579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PROGRAMA DE VIGILANCIA EPIDEMIOLÓGICA- RIESGO PSICOSOCIAL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953" marR="5953" marT="595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021437"/>
                  </a:ext>
                </a:extLst>
              </a:tr>
              <a:tr h="66940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IMPLEMENTACION DEL PROGRAMA DE PVE DE RIESGO PSICOSOCIAL CUBRIENDO LAS NESECIDADES DE LA EMPRESA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953" marR="5953" marT="5953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DEFINIR, INTERVENIR Y EVALUAR  LA POBLACION DONDE SE PRESENCIE EL FACTOR DE RIESGO Y ESTABLECER SEGUIMIENTOS DE LOS CASOS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REVISION  PVE PARA RIESGO PSICOSOCIAL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953" marR="5953" marT="5953" marB="0" anchor="ctr"/>
                </a:tc>
                <a:extLst>
                  <a:ext uri="{0D108BD9-81ED-4DB2-BD59-A6C34878D82A}">
                    <a16:rowId xmlns:a16="http://schemas.microsoft.com/office/drawing/2014/main" val="3285211504"/>
                  </a:ext>
                </a:extLst>
              </a:tr>
              <a:tr h="8724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TALLERES ESTRATÉGICOS Y ACTIVIDADES  DE PREVENCION DE RIESGO PSICOSOCIAL EN ÁREAS DE ALTO RIESGO (SEMANA DE LA SALUD MENTAL)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953" marR="5953" marT="5953" marB="0" anchor="ctr"/>
                </a:tc>
                <a:extLst>
                  <a:ext uri="{0D108BD9-81ED-4DB2-BD59-A6C34878D82A}">
                    <a16:rowId xmlns:a16="http://schemas.microsoft.com/office/drawing/2014/main" val="3280847163"/>
                  </a:ext>
                </a:extLst>
              </a:tr>
              <a:tr h="8724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CONTINUAR CON EL DILIGENCIAMIENTO DE LA ENCUESTA PARA LA APLICACION DE LA BATERIA DE RIESGO PSICOSOCIAL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953" marR="5953" marT="5953" marB="0" anchor="ctr"/>
                </a:tc>
                <a:extLst>
                  <a:ext uri="{0D108BD9-81ED-4DB2-BD59-A6C34878D82A}">
                    <a16:rowId xmlns:a16="http://schemas.microsoft.com/office/drawing/2014/main" val="317667246"/>
                  </a:ext>
                </a:extLst>
              </a:tr>
              <a:tr h="7596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SOCIALIZACION  DE LA POLITICA DE PREVENCION EN CONSUMO DE ALCHOL Y DROGAS  E IMPLEMENTACION Y SOCIALIZACION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953" marR="5953" marT="5953" marB="0" anchor="ctr"/>
                </a:tc>
                <a:extLst>
                  <a:ext uri="{0D108BD9-81ED-4DB2-BD59-A6C34878D82A}">
                    <a16:rowId xmlns:a16="http://schemas.microsoft.com/office/drawing/2014/main" val="1956655396"/>
                  </a:ext>
                </a:extLst>
              </a:tr>
              <a:tr h="7596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ACTUALIZACION DE DOCUMENTACION PARA  PROGRAMA PARA LA PREVENCION DE ALCOHOL Y DROGAS (CRONOGRAMA DE CAPACITACION)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953" marR="5953" marT="5953" marB="0" anchor="ctr"/>
                </a:tc>
                <a:extLst>
                  <a:ext uri="{0D108BD9-81ED-4DB2-BD59-A6C34878D82A}">
                    <a16:rowId xmlns:a16="http://schemas.microsoft.com/office/drawing/2014/main" val="373932334"/>
                  </a:ext>
                </a:extLst>
              </a:tr>
              <a:tr h="6994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ACOMPAÑAMIENTO PSICOLOGICO  A PERSONAL COMO MEDIDA DE PREVENCION O CASOS REPORTADOS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953" marR="5953" marT="5953" marB="0" anchor="ctr"/>
                </a:tc>
                <a:extLst>
                  <a:ext uri="{0D108BD9-81ED-4DB2-BD59-A6C34878D82A}">
                    <a16:rowId xmlns:a16="http://schemas.microsoft.com/office/drawing/2014/main" val="3237062043"/>
                  </a:ext>
                </a:extLst>
              </a:tr>
              <a:tr h="7070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CAPACITACION EN PREVECION DEL RIESGO PSICOSOCIAL, INTRA Y EXTRALABORAL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953" marR="5953" marT="5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CAPACITACION EN PREVECION DEL RIESGO PSICOSOCIAL, INTRA Y EXTRALABORAL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953" marR="5953" marT="5953" marB="0" anchor="ctr"/>
                </a:tc>
                <a:extLst>
                  <a:ext uri="{0D108BD9-81ED-4DB2-BD59-A6C34878D82A}">
                    <a16:rowId xmlns:a16="http://schemas.microsoft.com/office/drawing/2014/main" val="79307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92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640345"/>
              </p:ext>
            </p:extLst>
          </p:nvPr>
        </p:nvGraphicFramePr>
        <p:xfrm>
          <a:off x="1056292" y="520263"/>
          <a:ext cx="9128232" cy="55434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17328">
                  <a:extLst>
                    <a:ext uri="{9D8B030D-6E8A-4147-A177-3AD203B41FA5}">
                      <a16:colId xmlns:a16="http://schemas.microsoft.com/office/drawing/2014/main" val="4255163773"/>
                    </a:ext>
                  </a:extLst>
                </a:gridCol>
                <a:gridCol w="2693576">
                  <a:extLst>
                    <a:ext uri="{9D8B030D-6E8A-4147-A177-3AD203B41FA5}">
                      <a16:colId xmlns:a16="http://schemas.microsoft.com/office/drawing/2014/main" val="3706522696"/>
                    </a:ext>
                  </a:extLst>
                </a:gridCol>
                <a:gridCol w="3217328">
                  <a:extLst>
                    <a:ext uri="{9D8B030D-6E8A-4147-A177-3AD203B41FA5}">
                      <a16:colId xmlns:a16="http://schemas.microsoft.com/office/drawing/2014/main" val="1706967040"/>
                    </a:ext>
                  </a:extLst>
                </a:gridCol>
              </a:tblGrid>
              <a:tr h="2308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PROGRAMA DE VIGILANCIA EPIDEMIOLÓGICA- RIESGO BIOLOGICO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264958"/>
                  </a:ext>
                </a:extLst>
              </a:tr>
              <a:tr h="10290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IMPLEMENTACION DEL PROGRAMA DE VIGILANCIA EPIDEMIOLOGICA DE RIESGO BIOLOGICO  CUBRIENDO LAS NESECIDADES DE LA EMPRESA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DEFINIR, INTERVENIR Y EVALUAR  LA POBLACION DONDE SE PRESENCIE EL FACTOR DE RIESGO Y ESTABLECER SEGUIMIENTOS DE LOS CASOS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PROGRAMA DE VE  PARA RIESGO BIOLOGICO 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283896165"/>
                  </a:ext>
                </a:extLst>
              </a:tr>
              <a:tr h="10290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 ACTIVIDADES  DE PREVENCION DE RIESGO BIOLOGICO  EN ÁREAS DE ALTO RIESGO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265128945"/>
                  </a:ext>
                </a:extLst>
              </a:tr>
              <a:tr h="10290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SEGUIMIENTO ACCIDENTALIDAD POR RIESGO BIOLOGICO Y TOMA DE RETROVIRALES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464701265"/>
                  </a:ext>
                </a:extLst>
              </a:tr>
              <a:tr h="15387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PROGRAMA DE VIGILANCIA  RIESGO PUBLICO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108823"/>
                  </a:ext>
                </a:extLst>
              </a:tr>
              <a:tr h="10290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IMPLEMENTACION DEL PROGRAMA EN PREVENCION DEL RIESGO PUBLICO Y AGRESION A LA MISION MEDICA  CUBRIENDO LAS NESECIDADES DE LA EMPRESA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DEFINIR MEDIDAS DE PREVENCION PARA  LA POBLACION DONDE SE PRESENCIE EL FACTOR DE RIESGO PUBLICO  Y AGRESION  A LA MISION MEDICA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REVISION PROCEDIMIENTO RIESGO PUBLICO Y AGRESION A LA MISION MEDICA  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4223081450"/>
                  </a:ext>
                </a:extLst>
              </a:tr>
              <a:tr h="10290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 ACTIVIDADES  DE PREVENCION DE RIESGO PUBLICO   EN ÁREAS DE ALTO RIESGO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326673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6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362455"/>
              </p:ext>
            </p:extLst>
          </p:nvPr>
        </p:nvGraphicFramePr>
        <p:xfrm>
          <a:off x="475003" y="681036"/>
          <a:ext cx="11241993" cy="538711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719023">
                  <a:extLst>
                    <a:ext uri="{9D8B030D-6E8A-4147-A177-3AD203B41FA5}">
                      <a16:colId xmlns:a16="http://schemas.microsoft.com/office/drawing/2014/main" val="4087768318"/>
                    </a:ext>
                  </a:extLst>
                </a:gridCol>
                <a:gridCol w="2516796">
                  <a:extLst>
                    <a:ext uri="{9D8B030D-6E8A-4147-A177-3AD203B41FA5}">
                      <a16:colId xmlns:a16="http://schemas.microsoft.com/office/drawing/2014/main" val="1860403020"/>
                    </a:ext>
                  </a:extLst>
                </a:gridCol>
                <a:gridCol w="3006174">
                  <a:extLst>
                    <a:ext uri="{9D8B030D-6E8A-4147-A177-3AD203B41FA5}">
                      <a16:colId xmlns:a16="http://schemas.microsoft.com/office/drawing/2014/main" val="2303319446"/>
                    </a:ext>
                  </a:extLst>
                </a:gridCol>
              </a:tblGrid>
              <a:tr h="2240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PROGRAMA DE VIGILANCIA EPIDEMIOLÓGICA- RIESGO BIOLOGICO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85684"/>
                  </a:ext>
                </a:extLst>
              </a:tr>
              <a:tr h="9990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IMPLEMENTACION DEL PROGRAMA DE VIGILANCIA EPIDEMIOLOGICA DE RIESGO BIOLOGICO  CUBRIENDO LAS NESECIDADES DE LA EMPRESA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DEFINIR, INTERVENIR Y EVALUAR  LA POBLACION DONDE SE PRESENCIE EL FACTOR DE RIESGO Y ESTABLECER SEGUIMIENTOS DE LOS CASOS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PROGRAMA DE VE  PARA RIESGO BIOLOGICO 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572335801"/>
                  </a:ext>
                </a:extLst>
              </a:tr>
              <a:tr h="9990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 ACTIVIDADES  DE PREVENCION DE RIESGO BIOLOGICO  EN ÁREAS DE ALTO RIESGO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653446396"/>
                  </a:ext>
                </a:extLst>
              </a:tr>
              <a:tr h="9990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SEGUIMIENTO ACCIDENTALIDAD POR RIESGO BIOLOGICO Y TOMA DE RETROVIRALES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148766045"/>
                  </a:ext>
                </a:extLst>
              </a:tr>
              <a:tr h="14939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PROGRAMA DE VIGILANCIA  RIESGO PUBLICO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566982"/>
                  </a:ext>
                </a:extLst>
              </a:tr>
              <a:tr h="9990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IMPLEMENTACION DEL PROGRAMA EN PREVENCION DEL RIESGO PUBLICO Y AGRESION A LA MISION MEDICA  CUBRIENDO LAS NESECIDADES DE LA EMPRESA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DEFINIR MEDIDAS DE PREVENCION PARA  LA POBLACION DONDE SE PRESENCIE EL FACTOR DE RIESGO PUBLICO  Y AGRESION  A LA MISION MEDICA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REVISION PROCEDIMIENTO RIESGO PUBLICO Y AGRESION A LA MISION MEDICA  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574872863"/>
                  </a:ext>
                </a:extLst>
              </a:tr>
              <a:tr h="9990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 ACTIVIDADES  DE PREVENCION DE RIESGO PUBLICO   EN ÁREAS DE ALTO RIESGO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925379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99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65795"/>
              </p:ext>
            </p:extLst>
          </p:nvPr>
        </p:nvGraphicFramePr>
        <p:xfrm>
          <a:off x="315310" y="268014"/>
          <a:ext cx="9853447" cy="57941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472937">
                  <a:extLst>
                    <a:ext uri="{9D8B030D-6E8A-4147-A177-3AD203B41FA5}">
                      <a16:colId xmlns:a16="http://schemas.microsoft.com/office/drawing/2014/main" val="2965870364"/>
                    </a:ext>
                  </a:extLst>
                </a:gridCol>
                <a:gridCol w="2907573">
                  <a:extLst>
                    <a:ext uri="{9D8B030D-6E8A-4147-A177-3AD203B41FA5}">
                      <a16:colId xmlns:a16="http://schemas.microsoft.com/office/drawing/2014/main" val="3510799331"/>
                    </a:ext>
                  </a:extLst>
                </a:gridCol>
                <a:gridCol w="3472937">
                  <a:extLst>
                    <a:ext uri="{9D8B030D-6E8A-4147-A177-3AD203B41FA5}">
                      <a16:colId xmlns:a16="http://schemas.microsoft.com/office/drawing/2014/main" val="2415441835"/>
                    </a:ext>
                  </a:extLst>
                </a:gridCol>
              </a:tblGrid>
              <a:tr h="967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CONDICIONES DE SALUD PERFIL SOCIODEMOGRAFICO 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83904"/>
                  </a:ext>
                </a:extLst>
              </a:tr>
              <a:tr h="5466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ANALIZAR EL PERIFL SOCIODEMOGRAFICO CONDICIONES LABORALES Y LAS CARACTERISTICAS PERSONALES DE LA POBLACION TRABAJADORA 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RECOLECTAR, IDENTIFICAR EVALUAR Y RETROALIMENTAR LA INFORMACION SOCIODEMOGRAFICA DE LOS TRABAJADORES DE LA EMPRESA.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APLICACIÓN  DE LA ENCUESTA DE PERFIL SOCIODEMOGRAFICO - RECOLECCION DE LA INFORMACION CON RESPECTO A LA POBLACION TRABAJADORA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480889650"/>
                  </a:ext>
                </a:extLst>
              </a:tr>
              <a:tr h="5466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TABULAR LA INFORMACIÓN RECOLECTADA DE LA ENCUENTA PERFIL SOCIODEMOGRÁFICA DE LA POBLACIÓN TRABAJADORA Y DISEÑO DE INFORME ESCRITO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3300005716"/>
                  </a:ext>
                </a:extLst>
              </a:tr>
              <a:tr h="5466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ANALISIS Y  DISEÑO  DE INFORME ESCRITO AÑO 2026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11417171"/>
                  </a:ext>
                </a:extLst>
              </a:tr>
              <a:tr h="839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HIGIENE INDUSTRIAL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738875"/>
                  </a:ext>
                </a:extLst>
              </a:tr>
              <a:tr h="5466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ESTUDIO DE LAS CONDICIONES DEL MEDIO AMBIENTE DE TRABAJO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EVALUAR Y CONTROLAR CONTAMINANTES EN LAS AREAS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REALIZACION MEDICIONES AMBIENTALES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3565710144"/>
                  </a:ext>
                </a:extLst>
              </a:tr>
              <a:tr h="5466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ESTABLECER MEDIDAS DE ACCION Y PREVENCION DE ACUERDO A LOS RESULTADOS DE LAS MEDICIONES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80863478"/>
                  </a:ext>
                </a:extLst>
              </a:tr>
              <a:tr h="5466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IDENTIFICACION DE SUSTANCIAS CATALOGADAS COMO CARCINOGENAS CON TOXICIDAD AGUDA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ESTABLECER MEDIDAS DE MANEJO SEGURO, ALMACENAMIENTO Y ELIMINACIÓN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REVISAR LISTADO MATERIAS PRIMAS , E INSUMOS Y PRODUCTOS 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811653195"/>
                  </a:ext>
                </a:extLst>
              </a:tr>
              <a:tr h="5466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ESTABLECER MEDIDAS DE ACCION Y PREVENCION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3175858635"/>
                  </a:ext>
                </a:extLst>
              </a:tr>
              <a:tr h="5466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PLAN DE SANEAMIENTO HOSPITALARIO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MANTENER CONDICIONES HIGIÉNICO-SANITARIAS ADECUADAS PARA PREVENIR RIESGOS A LA SALUD Y CUMPLIR LA NORMATIVA VIGENTE.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VERIFICACION DE CUMPLIMIENTO  - PLAN DE SANEAMIENTO ( limpieza y desinfeccion, control de plagas, aires,agua, ventilacion)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2722705772"/>
                  </a:ext>
                </a:extLst>
              </a:tr>
              <a:tr h="5466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MANEJO DE RESIDUOS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ELIMINCAION DE RESIDUOS SOLIDOS , LIQUIDOS ,GASEOSOS, PELIGROSOS.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VERIFICACION DE CUMPLIMIENTO  - PGHIRS.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680702946"/>
                  </a:ext>
                </a:extLst>
              </a:tr>
              <a:tr h="5466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SERVICIOS DE HIGIENE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SUMINISTRO PERMANENTETE DE AGUA POTABLE , SERVICIOS SANITARIOS.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GARANTIZAR SUMINISTRO Y ADECUACIONES PARA USO DE LOS TRABAJADORES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2984810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49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1233"/>
              </p:ext>
            </p:extLst>
          </p:nvPr>
        </p:nvGraphicFramePr>
        <p:xfrm>
          <a:off x="1671145" y="472970"/>
          <a:ext cx="9049408" cy="566477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89546">
                  <a:extLst>
                    <a:ext uri="{9D8B030D-6E8A-4147-A177-3AD203B41FA5}">
                      <a16:colId xmlns:a16="http://schemas.microsoft.com/office/drawing/2014/main" val="3787282012"/>
                    </a:ext>
                  </a:extLst>
                </a:gridCol>
                <a:gridCol w="2670316">
                  <a:extLst>
                    <a:ext uri="{9D8B030D-6E8A-4147-A177-3AD203B41FA5}">
                      <a16:colId xmlns:a16="http://schemas.microsoft.com/office/drawing/2014/main" val="4099899444"/>
                    </a:ext>
                  </a:extLst>
                </a:gridCol>
                <a:gridCol w="3189546">
                  <a:extLst>
                    <a:ext uri="{9D8B030D-6E8A-4147-A177-3AD203B41FA5}">
                      <a16:colId xmlns:a16="http://schemas.microsoft.com/office/drawing/2014/main" val="1468426083"/>
                    </a:ext>
                  </a:extLst>
                </a:gridCol>
              </a:tblGrid>
              <a:tr h="1116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TOMA DE EXAMENES OCUPACIONALES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186980"/>
                  </a:ext>
                </a:extLst>
              </a:tr>
              <a:tr h="57072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TOMA DE EXAMENES MEDICO OCUPACIONALES PARA EL PERSONAL DE LA INSTITUCION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PROGRAMACION DE EXAMENES MEDICO OCUPACIONALES PERIODIOCOS, EGRESO  PARA TODO EL PERSONAL DE LA INSTITUCION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SUPERVISION DE CONTRATO CON LA IPS CONTRATADA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1108492892"/>
                  </a:ext>
                </a:extLst>
              </a:tr>
              <a:tr h="5955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PROGRAMACION DE  TODOS LOS TRABAJADORES PARA TOMA DE EXAMENES OCUPACIONALES ( ANALISIS PUESTO DE TRANAJO PARA CALIFICACION DE JUNTAS)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2551121029"/>
                  </a:ext>
                </a:extLst>
              </a:tr>
              <a:tr h="5273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REALIZAR EL SEGUIMIENTO RECOMENDACIONES LABORALES DE LAS CONDICIONES DE SALUD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627231476"/>
                  </a:ext>
                </a:extLst>
              </a:tr>
              <a:tr h="5273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ALIMENTAR  MATRIZ DE CONDICIONES DE SALUD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3996330315"/>
                  </a:ext>
                </a:extLst>
              </a:tr>
              <a:tr h="5273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REALIZAR NOTIFICACIONES A FUNCIONARIOS Y LIDERES DE  AREA DE LAS CONDICIONES DE SALUD DEL TRABAJADOR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1111509147"/>
                  </a:ext>
                </a:extLst>
              </a:tr>
              <a:tr h="5273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REALIZACION DE LABORATORIOS Y  CURSO DE MANUPULACION DE ALIMENTOS PERSONAL NUTRICION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498827437"/>
                  </a:ext>
                </a:extLst>
              </a:tr>
              <a:tr h="5273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SOLICITUD DE INFORME  DE CONDICIONES DE SALUD Y CERTIFICACION DE CUSTODIA DE HISTORIA CLINICA DE LA IPS CONTRATADA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1599173709"/>
                  </a:ext>
                </a:extLst>
              </a:tr>
              <a:tr h="5273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TOMA DE  COLINESTERASA A TRABAJADORES QUE MANIPULAN PLAGUICIDAS EN LOS PROGRAMAS DE FUMIGACION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2112273657"/>
                  </a:ext>
                </a:extLst>
              </a:tr>
              <a:tr h="13027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PROFESIOGRAMA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96794"/>
                  </a:ext>
                </a:extLst>
              </a:tr>
              <a:tr h="10049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ACTUALIZAR EL DOCUMENTO DE ACUERDO A LAS MODIFICACIONES EN EL TALENTO HUMANO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DEFINIR LAS CARACTERISTICAS, APTITUDES Y ACTITUDES DEL TRABAJADOR DE ACUERDO  A LAS LABORES A DESEMPEÑAR EN EL PUESTO DE TRABAJO ASIGNADO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DISEÑO DEL PROFESIOGRAMA POR PARTE DEL  MEDICO ESPECIALISTA  EN MEDICINA LABORAL CON QUIEN SE CONTRATE  - REMITIR A ML PERFILES DE LOS CARGOS (MANUAL)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2658421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2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221865"/>
              </p:ext>
            </p:extLst>
          </p:nvPr>
        </p:nvGraphicFramePr>
        <p:xfrm>
          <a:off x="1166646" y="425670"/>
          <a:ext cx="9207063" cy="571432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45112">
                  <a:extLst>
                    <a:ext uri="{9D8B030D-6E8A-4147-A177-3AD203B41FA5}">
                      <a16:colId xmlns:a16="http://schemas.microsoft.com/office/drawing/2014/main" val="4067042170"/>
                    </a:ext>
                  </a:extLst>
                </a:gridCol>
                <a:gridCol w="2716839">
                  <a:extLst>
                    <a:ext uri="{9D8B030D-6E8A-4147-A177-3AD203B41FA5}">
                      <a16:colId xmlns:a16="http://schemas.microsoft.com/office/drawing/2014/main" val="2478716234"/>
                    </a:ext>
                  </a:extLst>
                </a:gridCol>
                <a:gridCol w="3245112">
                  <a:extLst>
                    <a:ext uri="{9D8B030D-6E8A-4147-A177-3AD203B41FA5}">
                      <a16:colId xmlns:a16="http://schemas.microsoft.com/office/drawing/2014/main" val="2293533854"/>
                    </a:ext>
                  </a:extLst>
                </a:gridCol>
              </a:tblGrid>
              <a:tr h="1230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PRORAMA  ESTILOS DE VIDA SALUDABLE 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270486"/>
                  </a:ext>
                </a:extLst>
              </a:tr>
              <a:tr h="43077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PROMOVER PROGRAMA DE  ESTILOS DE VIDA Y TRABAJO SALUDABLES ORIENTADOS A LA PROMOCION DE LA SALUD Y LA PREVENCIÓN DE ENFERMEDADES DE LOS TRABAJAORES.   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ENTORNOS DE TRABAJO SALUDABLES INCLUYENDO CAMPAÑAS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CONTINUIDAD  DE PROGRAMA DE ESTILOS DE VIDA Y TRABAJO SALUDABLE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extLst>
                  <a:ext uri="{0D108BD9-81ED-4DB2-BD59-A6C34878D82A}">
                    <a16:rowId xmlns:a16="http://schemas.microsoft.com/office/drawing/2014/main" val="1074968353"/>
                  </a:ext>
                </a:extLst>
              </a:tr>
              <a:tr h="4984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TAMIZAJES DE SEGUIMIENTO A RIESGO CARDIOVASCULAR (SEMANA DE LA SALUD)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extLst>
                  <a:ext uri="{0D108BD9-81ED-4DB2-BD59-A6C34878D82A}">
                    <a16:rowId xmlns:a16="http://schemas.microsoft.com/office/drawing/2014/main" val="4188374012"/>
                  </a:ext>
                </a:extLst>
              </a:tr>
              <a:tr h="4984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PROMOVER ESTILOS DE VIDA SALUDABLE EN EL PERSONAL DE LA INSTITUCION PARA PREVENCION DE ENFERMEDADES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extLst>
                  <a:ext uri="{0D108BD9-81ED-4DB2-BD59-A6C34878D82A}">
                    <a16:rowId xmlns:a16="http://schemas.microsoft.com/office/drawing/2014/main" val="416156302"/>
                  </a:ext>
                </a:extLst>
              </a:tr>
              <a:tr h="7569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FOMENTAR  ACTIVIDADES DE PROMOCION Y PREVENCION  PARA LOS TRABAJADORES EN LA EN LA SEMANA DE LA SALUD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extLst>
                  <a:ext uri="{0D108BD9-81ED-4DB2-BD59-A6C34878D82A}">
                    <a16:rowId xmlns:a16="http://schemas.microsoft.com/office/drawing/2014/main" val="1917571295"/>
                  </a:ext>
                </a:extLst>
              </a:tr>
              <a:tr h="5107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FOMENTAR PREVENCION DE ENFERMEDADES CRONICAS NO TRANSMISIBLES EN EL PERSONAL DE LA INSTITUCION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extLst>
                  <a:ext uri="{0D108BD9-81ED-4DB2-BD59-A6C34878D82A}">
                    <a16:rowId xmlns:a16="http://schemas.microsoft.com/office/drawing/2014/main" val="3735107679"/>
                  </a:ext>
                </a:extLst>
              </a:tr>
              <a:tr h="5107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(DIA DE LA MUJER,  ENFERMERA, DIA DE LA MADRE)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extLst>
                  <a:ext uri="{0D108BD9-81ED-4DB2-BD59-A6C34878D82A}">
                    <a16:rowId xmlns:a16="http://schemas.microsoft.com/office/drawing/2014/main" val="1488325177"/>
                  </a:ext>
                </a:extLst>
              </a:tr>
              <a:tr h="1042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INSPECCIONES PLANEADAS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10462"/>
                  </a:ext>
                </a:extLst>
              </a:tr>
              <a:tr h="55385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IDENTIFICACION DE CONDICIONES PELIGROSAS QUE PUEDAN GENERAR ACCIDENTES DE TRABAJO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PROGRAMACION DE DIFERENTES INSPECCIONES EN LAS UNIDADES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REALIZAR INSPECCIONES DE  AREAS  LOCATIVAS, MAQUINARIA O EQUIPOS, INSTALACIONES Y PUESTOS DE TRABAJO  CON LA PARTICIPACION DEL COPASST.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extLst>
                  <a:ext uri="{0D108BD9-81ED-4DB2-BD59-A6C34878D82A}">
                    <a16:rowId xmlns:a16="http://schemas.microsoft.com/office/drawing/2014/main" val="2751162601"/>
                  </a:ext>
                </a:extLst>
              </a:tr>
              <a:tr h="5107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INSPECCIONAR LOS EXTINTORES Y REDES CONTRA INCENDIO CON LA PARTICIPACION DE BRIGADAS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extLst>
                  <a:ext uri="{0D108BD9-81ED-4DB2-BD59-A6C34878D82A}">
                    <a16:rowId xmlns:a16="http://schemas.microsoft.com/office/drawing/2014/main" val="154713918"/>
                  </a:ext>
                </a:extLst>
              </a:tr>
              <a:tr h="5353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INSPECCIONAR ELEMENTOS DE PRIMEROS AUXILIOS CON PARTICIPACION DE BRIGADAS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extLst>
                  <a:ext uri="{0D108BD9-81ED-4DB2-BD59-A6C34878D82A}">
                    <a16:rowId xmlns:a16="http://schemas.microsoft.com/office/drawing/2014/main" val="353080018"/>
                  </a:ext>
                </a:extLst>
              </a:tr>
              <a:tr h="5784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SEÑALIZACION Y DEMARCACIONES EN LAS DIFERENTES SEDES  CON PARTICIPACION DEL COPASST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80" marR="4780" marT="4780" marB="0" anchor="ctr"/>
                </a:tc>
                <a:extLst>
                  <a:ext uri="{0D108BD9-81ED-4DB2-BD59-A6C34878D82A}">
                    <a16:rowId xmlns:a16="http://schemas.microsoft.com/office/drawing/2014/main" val="3208123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68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026819"/>
              </p:ext>
            </p:extLst>
          </p:nvPr>
        </p:nvGraphicFramePr>
        <p:xfrm>
          <a:off x="1056290" y="441436"/>
          <a:ext cx="8781392" cy="560852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95081">
                  <a:extLst>
                    <a:ext uri="{9D8B030D-6E8A-4147-A177-3AD203B41FA5}">
                      <a16:colId xmlns:a16="http://schemas.microsoft.com/office/drawing/2014/main" val="3419660692"/>
                    </a:ext>
                  </a:extLst>
                </a:gridCol>
                <a:gridCol w="2591230">
                  <a:extLst>
                    <a:ext uri="{9D8B030D-6E8A-4147-A177-3AD203B41FA5}">
                      <a16:colId xmlns:a16="http://schemas.microsoft.com/office/drawing/2014/main" val="1332198532"/>
                    </a:ext>
                  </a:extLst>
                </a:gridCol>
                <a:gridCol w="3095081">
                  <a:extLst>
                    <a:ext uri="{9D8B030D-6E8A-4147-A177-3AD203B41FA5}">
                      <a16:colId xmlns:a16="http://schemas.microsoft.com/office/drawing/2014/main" val="3139874225"/>
                    </a:ext>
                  </a:extLst>
                </a:gridCol>
              </a:tblGrid>
              <a:tr h="2606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IDENTIFICACION DE REQUISITOS LEGALES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273116"/>
                  </a:ext>
                </a:extLst>
              </a:tr>
              <a:tr h="8448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MECANISMOS DE COMUNICACIÓN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DISPONER DE MECANISMO EFICAES PARA RECIBIR Y TRAMITAR REPORTES CONDICONES DE TRABAJO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DISEÑO Y SOCIALIZACION DE PROCEDIMIENTO CONDICIONES Y ACTOS INSEGUROS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3082599566"/>
                  </a:ext>
                </a:extLst>
              </a:tr>
              <a:tr h="844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DISEÑO, SOCIALIZACION FORMATO DE REPORTE DE CONDICIONES Y ACTOS INSEGUROS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631409296"/>
                  </a:ext>
                </a:extLst>
              </a:tr>
              <a:tr h="2067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IDENTIFICACION DE REQUISITOS LEGALES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42056"/>
                  </a:ext>
                </a:extLst>
              </a:tr>
              <a:tr h="8448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IDENTIFICAR Y EVALUAR LOS REQUISITOS LEGALES EN SST Y APLICABLES EN LA INSTITUCION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REVISION DE LA NUEVA LEGISLACION Y  LOS REQUISITOS LEGALES  APLICABLES A LA INSTUTUCION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REVISON  Y ACTUALIZACION DE LA MATRIZ DE REQUISITOS LEGALES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4181643534"/>
                  </a:ext>
                </a:extLst>
              </a:tr>
              <a:tr h="2067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IDENTIFICACIÓN, EVALUACIÓN, VALORACION DE LOS PELIGROS Y RIESGOS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935885"/>
                  </a:ext>
                </a:extLst>
              </a:tr>
              <a:tr h="9257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IDENTIFICAR, EVALUAR Y VALORAR LOS PELIGROS Y RIESGOS DE LA EMPRESA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IDENTIFICAR EL DE LOS PELIGROS PRESENTES EN LA EMPRESA QUE PUEDAN AFECTAR LOS TRABAJADORES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ACTUALIZACION  DE LA MATRIZ IPEVR EXISTENTES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565676630"/>
                  </a:ext>
                </a:extLst>
              </a:tr>
              <a:tr h="7010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ACTUALIZACION DE  METODOLOGÍA PARA LA IPEVR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859178304"/>
                  </a:ext>
                </a:extLst>
              </a:tr>
              <a:tr h="772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REALIZAR LA MATRIZ IPEVR DE LAS NUEVAS SEDES CONTROL DEL CAMBIO 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95413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71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7D53-00BF-4639-9985-E0AFEE08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0743"/>
            <a:ext cx="10515600" cy="1401762"/>
          </a:xfrm>
        </p:spPr>
        <p:txBody>
          <a:bodyPr>
            <a:normAutofit/>
          </a:bodyPr>
          <a:lstStyle/>
          <a:p>
            <a:r>
              <a:rPr lang="es-MX" sz="3600" dirty="0"/>
              <a:t>UNIDAD DE SALUD DE IBAGUÉ USI - ESE</a:t>
            </a:r>
            <a:endParaRPr lang="es-CO" sz="3600" dirty="0"/>
          </a:p>
        </p:txBody>
      </p:sp>
      <p:pic>
        <p:nvPicPr>
          <p:cNvPr id="4" name="Imagen 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43379BB9-9C20-5397-803F-0D16ABC59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25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2141CA99-F097-08B4-5361-37C998F3DF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80" y="5059362"/>
            <a:ext cx="1508760" cy="176001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7554CE-9496-E8D6-122D-CB6B13AF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59174"/>
            <a:ext cx="10515600" cy="1500187"/>
          </a:xfrm>
        </p:spPr>
        <p:txBody>
          <a:bodyPr/>
          <a:lstStyle/>
          <a:p>
            <a:r>
              <a:rPr lang="es-MX" b="1" dirty="0"/>
              <a:t>PLAN INSTITUCIONAL DE SEGURIDAD Y SALUD EN EL TRABAJO SG SST 2026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515358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957854"/>
              </p:ext>
            </p:extLst>
          </p:nvPr>
        </p:nvGraphicFramePr>
        <p:xfrm>
          <a:off x="677918" y="299544"/>
          <a:ext cx="9317421" cy="57504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05807">
                  <a:extLst>
                    <a:ext uri="{9D8B030D-6E8A-4147-A177-3AD203B41FA5}">
                      <a16:colId xmlns:a16="http://schemas.microsoft.com/office/drawing/2014/main" val="3748177369"/>
                    </a:ext>
                  </a:extLst>
                </a:gridCol>
                <a:gridCol w="3105807">
                  <a:extLst>
                    <a:ext uri="{9D8B030D-6E8A-4147-A177-3AD203B41FA5}">
                      <a16:colId xmlns:a16="http://schemas.microsoft.com/office/drawing/2014/main" val="3330544557"/>
                    </a:ext>
                  </a:extLst>
                </a:gridCol>
                <a:gridCol w="3105807">
                  <a:extLst>
                    <a:ext uri="{9D8B030D-6E8A-4147-A177-3AD203B41FA5}">
                      <a16:colId xmlns:a16="http://schemas.microsoft.com/office/drawing/2014/main" val="2315036473"/>
                    </a:ext>
                  </a:extLst>
                </a:gridCol>
              </a:tblGrid>
              <a:tr h="1658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INVESTIGACION DE  ACCIDENTES E INCIDENTES  DE TRABAJO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703" marR="5703" marT="570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509057"/>
                  </a:ext>
                </a:extLst>
              </a:tr>
              <a:tr h="85917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IMPLEMENTAR MEDIDAS DE INTERVENCION PARA GENERAR  EL COMPORTAMIENTO SEGURO  DE LOS TRABAJADORES DENTRO DE LAS MEDIDAS DE PREVRENCION Y CONTROL GENERANDO CULTURA PREVENTIVA AL INTERIOR DE LA EMPRESA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703" marR="5703" marT="570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REALIZAR LA INVESTIGACION DE ACCIDENTES DE TRABAJO CON INTEGRANTES DEL COPASST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703" marR="5703" marT="5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REPORTE AT , ( ARL , MINTRABAJO)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703" marR="5703" marT="5703" marB="0" anchor="ctr"/>
                </a:tc>
                <a:extLst>
                  <a:ext uri="{0D108BD9-81ED-4DB2-BD59-A6C34878D82A}">
                    <a16:rowId xmlns:a16="http://schemas.microsoft.com/office/drawing/2014/main" val="2549864171"/>
                  </a:ext>
                </a:extLst>
              </a:tr>
              <a:tr h="9119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SEGUIMIENTO A CONDICIONES DE SALUD DERIVADAS POR ATEL ( PRESTACIONES Y REHABILITACION)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703" marR="5703" marT="5703" marB="0" anchor="ctr"/>
                </a:tc>
                <a:extLst>
                  <a:ext uri="{0D108BD9-81ED-4DB2-BD59-A6C34878D82A}">
                    <a16:rowId xmlns:a16="http://schemas.microsoft.com/office/drawing/2014/main" val="1513210922"/>
                  </a:ext>
                </a:extLst>
              </a:tr>
              <a:tr h="6858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INVESTIGACION DE ACCIDENTES DE TRABAJO PRESENTADOS EN LA INSTITUCION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703" marR="5703" marT="5703" marB="0" anchor="ctr"/>
                </a:tc>
                <a:extLst>
                  <a:ext uri="{0D108BD9-81ED-4DB2-BD59-A6C34878D82A}">
                    <a16:rowId xmlns:a16="http://schemas.microsoft.com/office/drawing/2014/main" val="3379923331"/>
                  </a:ext>
                </a:extLst>
              </a:tr>
              <a:tr h="7838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CARACTERIZACIÓN DE ACCIDENTES E INCIDENTES DE TRABAJO, ENFERMEDAD LABORAL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703" marR="5703" marT="5703" marB="0" anchor="ctr"/>
                </a:tc>
                <a:extLst>
                  <a:ext uri="{0D108BD9-81ED-4DB2-BD59-A6C34878D82A}">
                    <a16:rowId xmlns:a16="http://schemas.microsoft.com/office/drawing/2014/main" val="2504344251"/>
                  </a:ext>
                </a:extLst>
              </a:tr>
              <a:tr h="6029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REGISTRO ESTADÍSTICO DE INCIDENTES, ACCIDENTES DE TRABAJO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703" marR="5703" marT="5703" marB="0" anchor="ctr"/>
                </a:tc>
                <a:extLst>
                  <a:ext uri="{0D108BD9-81ED-4DB2-BD59-A6C34878D82A}">
                    <a16:rowId xmlns:a16="http://schemas.microsoft.com/office/drawing/2014/main" val="3236930173"/>
                  </a:ext>
                </a:extLst>
              </a:tr>
              <a:tr h="7913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IDENTIFICAR FACTORES QUE GENERAN ACCIDENTES DE TRABAJO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703" marR="5703" marT="5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SOCIALIZAR  LECCION APRENDIDA EN LOS ACCIDENTES DE TRABAJO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703" marR="5703" marT="5703" marB="0" anchor="ctr"/>
                </a:tc>
                <a:extLst>
                  <a:ext uri="{0D108BD9-81ED-4DB2-BD59-A6C34878D82A}">
                    <a16:rowId xmlns:a16="http://schemas.microsoft.com/office/drawing/2014/main" val="3556306571"/>
                  </a:ext>
                </a:extLst>
              </a:tr>
              <a:tr h="9496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ACCIONES DE MEJORA CON BASE EN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INVESTIGACIONES DE ACCIDENTES DE TRABAJO Y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ENFERMEDADES LABORALES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703" marR="5703" marT="5703" marB="0" anchor="ctr"/>
                </a:tc>
                <a:extLst>
                  <a:ext uri="{0D108BD9-81ED-4DB2-BD59-A6C34878D82A}">
                    <a16:rowId xmlns:a16="http://schemas.microsoft.com/office/drawing/2014/main" val="482559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54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486349"/>
              </p:ext>
            </p:extLst>
          </p:nvPr>
        </p:nvGraphicFramePr>
        <p:xfrm>
          <a:off x="583323" y="504496"/>
          <a:ext cx="9443545" cy="562618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28463">
                  <a:extLst>
                    <a:ext uri="{9D8B030D-6E8A-4147-A177-3AD203B41FA5}">
                      <a16:colId xmlns:a16="http://schemas.microsoft.com/office/drawing/2014/main" val="914436457"/>
                    </a:ext>
                  </a:extLst>
                </a:gridCol>
                <a:gridCol w="2786619">
                  <a:extLst>
                    <a:ext uri="{9D8B030D-6E8A-4147-A177-3AD203B41FA5}">
                      <a16:colId xmlns:a16="http://schemas.microsoft.com/office/drawing/2014/main" val="1207826709"/>
                    </a:ext>
                  </a:extLst>
                </a:gridCol>
                <a:gridCol w="3328463">
                  <a:extLst>
                    <a:ext uri="{9D8B030D-6E8A-4147-A177-3AD203B41FA5}">
                      <a16:colId xmlns:a16="http://schemas.microsoft.com/office/drawing/2014/main" val="270773731"/>
                    </a:ext>
                  </a:extLst>
                </a:gridCol>
              </a:tblGrid>
              <a:tr h="1213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PLAN DE PREVENCIÓN, PREPARACIÓN Y RESPUESTA ANTE EMERGENCIA 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72472"/>
                  </a:ext>
                </a:extLst>
              </a:tr>
              <a:tr h="51411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ANALIZAR LAS ACTUALES CONDICIONES Y EVALUAR LOS POSIBLES RIESGOS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IDENTIFICAR LAS AMENAZAS Y ESTABLECER LOS PROCEDIMIENTOS DE CONTROL Y PREVENCION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REVISION Y ACTUALIZACION DE  LOS PLANES DE PREVENCION, PREPARACION Y REPUESTA ANTE EMERGENCIA EXISTENTES (PLANOS)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extLst>
                  <a:ext uri="{0D108BD9-81ED-4DB2-BD59-A6C34878D82A}">
                    <a16:rowId xmlns:a16="http://schemas.microsoft.com/office/drawing/2014/main" val="2137348940"/>
                  </a:ext>
                </a:extLst>
              </a:tr>
              <a:tr h="5141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ACTUALIZACION DEL GUION DEL SIMULACRO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extLst>
                  <a:ext uri="{0D108BD9-81ED-4DB2-BD59-A6C34878D82A}">
                    <a16:rowId xmlns:a16="http://schemas.microsoft.com/office/drawing/2014/main" val="1468840176"/>
                  </a:ext>
                </a:extLst>
              </a:tr>
              <a:tr h="6007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ACTUALIZACION   PLANES DE EMERGENCIA DE  LAS  NUEVAS SEDES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extLst>
                  <a:ext uri="{0D108BD9-81ED-4DB2-BD59-A6C34878D82A}">
                    <a16:rowId xmlns:a16="http://schemas.microsoft.com/office/drawing/2014/main" val="82822421"/>
                  </a:ext>
                </a:extLst>
              </a:tr>
              <a:tr h="5083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ESTRUCTURAR LAS BRIGADAS DE EMERGENCIA Y ESTABLECER ROLES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CAPACITAR AL PERSONAL QUE CONFORMA  LAS BRIGADAS DE EMERGENCIA PARA CONTROLAR SITUACIONES DE RIESGO PARA MINIMIZAR PERDIDAS.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CONVOCATORIA EN LA INSTITUCION PARA CONFORMACION DE  BRIGADAS DE EMERGENCIA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extLst>
                  <a:ext uri="{0D108BD9-81ED-4DB2-BD59-A6C34878D82A}">
                    <a16:rowId xmlns:a16="http://schemas.microsoft.com/office/drawing/2014/main" val="2743853008"/>
                  </a:ext>
                </a:extLst>
              </a:tr>
              <a:tr h="5429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CAPACITAR A LAS BRIGADAS DE EMERGENCIA, BAJO CRONOGRAMA  DE CAPACITACION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extLst>
                  <a:ext uri="{0D108BD9-81ED-4DB2-BD59-A6C34878D82A}">
                    <a16:rowId xmlns:a16="http://schemas.microsoft.com/office/drawing/2014/main" val="1393577758"/>
                  </a:ext>
                </a:extLst>
              </a:tr>
              <a:tr h="4736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SOCIALIZACION GUION DE SIMULACRO Y   PLAN PREVENCION, PREPARACION ANTE  EMERGENCIA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extLst>
                  <a:ext uri="{0D108BD9-81ED-4DB2-BD59-A6C34878D82A}">
                    <a16:rowId xmlns:a16="http://schemas.microsoft.com/office/drawing/2014/main" val="2821709127"/>
                  </a:ext>
                </a:extLst>
              </a:tr>
              <a:tr h="6758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COMUNICAR  A LOS TRABAJADORES DE LA EMPRESA CON LAS POSIBLES SITUACIONES DE  EMERGENCIA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MEDIR LA CAPACIDAD DE RESPUESTA ANTE UNA SITUACION DE EMERGENCIA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 SIMULACRO DE EVACUACION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extLst>
                  <a:ext uri="{0D108BD9-81ED-4DB2-BD59-A6C34878D82A}">
                    <a16:rowId xmlns:a16="http://schemas.microsoft.com/office/drawing/2014/main" val="3202559990"/>
                  </a:ext>
                </a:extLst>
              </a:tr>
              <a:tr h="1270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INDICADORES DEL SG-SST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033277"/>
                  </a:ext>
                </a:extLst>
              </a:tr>
              <a:tr h="5372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MEDICION DE INDICADORES DEL SG-SST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TABULACION DE DATOS PARA OBTIENER UN RESULTADO Y LA MEJORA CONTINUA DEL SG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SEGUIMIENTO Y REGISTRO DE INDICADORES DEL SG-SST (ESTRUCTURA, PROCESO Y RESULTADO)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extLst>
                  <a:ext uri="{0D108BD9-81ED-4DB2-BD59-A6C34878D82A}">
                    <a16:rowId xmlns:a16="http://schemas.microsoft.com/office/drawing/2014/main" val="1627333827"/>
                  </a:ext>
                </a:extLst>
              </a:tr>
              <a:tr h="5776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SOLITAR A TALENTO HUMANO  REPORTES  DE AUSENTISMO POR PARTE DE LOS TRABAJADORES  POR ENFERMEDAD COMUN  Y/O ACCIDENTE LABORAL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extLst>
                  <a:ext uri="{0D108BD9-81ED-4DB2-BD59-A6C34878D82A}">
                    <a16:rowId xmlns:a16="http://schemas.microsoft.com/office/drawing/2014/main" val="2082382458"/>
                  </a:ext>
                </a:extLst>
              </a:tr>
              <a:tr h="3523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ACTUALIZACION  DE  MATRIZ  DE AUSENTISMO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533" marR="4533" marT="4533" marB="0" anchor="ctr"/>
                </a:tc>
                <a:extLst>
                  <a:ext uri="{0D108BD9-81ED-4DB2-BD59-A6C34878D82A}">
                    <a16:rowId xmlns:a16="http://schemas.microsoft.com/office/drawing/2014/main" val="3863488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523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807322"/>
              </p:ext>
            </p:extLst>
          </p:nvPr>
        </p:nvGraphicFramePr>
        <p:xfrm>
          <a:off x="662152" y="457200"/>
          <a:ext cx="10326415" cy="56672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39638">
                  <a:extLst>
                    <a:ext uri="{9D8B030D-6E8A-4147-A177-3AD203B41FA5}">
                      <a16:colId xmlns:a16="http://schemas.microsoft.com/office/drawing/2014/main" val="3553012024"/>
                    </a:ext>
                  </a:extLst>
                </a:gridCol>
                <a:gridCol w="3047139">
                  <a:extLst>
                    <a:ext uri="{9D8B030D-6E8A-4147-A177-3AD203B41FA5}">
                      <a16:colId xmlns:a16="http://schemas.microsoft.com/office/drawing/2014/main" val="1645556779"/>
                    </a:ext>
                  </a:extLst>
                </a:gridCol>
                <a:gridCol w="3639638">
                  <a:extLst>
                    <a:ext uri="{9D8B030D-6E8A-4147-A177-3AD203B41FA5}">
                      <a16:colId xmlns:a16="http://schemas.microsoft.com/office/drawing/2014/main" val="741979947"/>
                    </a:ext>
                  </a:extLst>
                </a:gridCol>
              </a:tblGrid>
              <a:tr h="1284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AUDITORÍA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191456"/>
                  </a:ext>
                </a:extLst>
              </a:tr>
              <a:tr h="5503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EVALUAR LA IMPLEMENTACIÓN DEL SISTEMA DE GESTIÓN DE LA SEGURIDAD Y LA SALUD EN EL TRABAJO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DETERMINAR EL CUMPLIMIENTO DE  LA IMPLEMENTACION  DEL SG-SST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PLANIFICACION   Y EJECUCIÓN DE AUDITORÍA INTERNA CON EL COPASST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extLst>
                  <a:ext uri="{0D108BD9-81ED-4DB2-BD59-A6C34878D82A}">
                    <a16:rowId xmlns:a16="http://schemas.microsoft.com/office/drawing/2014/main" val="3859597153"/>
                  </a:ext>
                </a:extLst>
              </a:tr>
              <a:tr h="5503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IDENTIFICAION TAREAS DE ALTO RIESGO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IDENTIFICAION DE TRABAJADORES QUE REALIZAN TAREAS DE ALTO RIESGO Y VERIFICAION DEL PAGO DE LA COTIZACION SEÑALADA POR EL DECRETO 2090 DE 2003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extLst>
                  <a:ext uri="{0D108BD9-81ED-4DB2-BD59-A6C34878D82A}">
                    <a16:rowId xmlns:a16="http://schemas.microsoft.com/office/drawing/2014/main" val="2865415061"/>
                  </a:ext>
                </a:extLst>
              </a:tr>
              <a:tr h="5747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DOCUMENTAR LA  INFORMACION NECESARIA PARA LA REVISION POR LA ALTA DIRECCION QUE PERMITA FACILITAR EL CONCEPTO PARA EL MEJORAMIENTO PERMANENTE DEL SISTEMA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PLANIFICACION   Y EJECUCIÓN DE AUDITORÍA INTERNA CON EL COPASST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extLst>
                  <a:ext uri="{0D108BD9-81ED-4DB2-BD59-A6C34878D82A}">
                    <a16:rowId xmlns:a16="http://schemas.microsoft.com/office/drawing/2014/main" val="146237097"/>
                  </a:ext>
                </a:extLst>
              </a:tr>
              <a:tr h="5992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PROGRAMAR LA REVISION ANUAL POR LA ALTA DIRECCIÓN RESULTADOS Y ALCANCE DE LA AUDITORIA </a:t>
                      </a:r>
                      <a:br>
                        <a:rPr lang="es-MX" sz="1050" u="none" strike="noStrike">
                          <a:effectLst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extLst>
                  <a:ext uri="{0D108BD9-81ED-4DB2-BD59-A6C34878D82A}">
                    <a16:rowId xmlns:a16="http://schemas.microsoft.com/office/drawing/2014/main" val="3133803841"/>
                  </a:ext>
                </a:extLst>
              </a:tr>
              <a:tr h="6542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REVISAR LOS DOCUMENTOS Y REGISTROS DEL SISTEMA, ASÍ COMO LOS RESULTADOS DE LAS AUDITORÍAS ANTERIORES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PROGRAMACION  Y EJECUCIÓN DE AUDITORÍA INTERNA  POR PARTE DE LA AREA ENCARGADA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extLst>
                  <a:ext uri="{0D108BD9-81ED-4DB2-BD59-A6C34878D82A}">
                    <a16:rowId xmlns:a16="http://schemas.microsoft.com/office/drawing/2014/main" val="673308772"/>
                  </a:ext>
                </a:extLst>
              </a:tr>
              <a:tr h="1467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RENDICION DE CUENTAS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27912"/>
                  </a:ext>
                </a:extLst>
              </a:tr>
              <a:tr h="6542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PLANIFICAR RENDICION DE CUENTAS DE LOS ACTORES  DEL SISTEMA (COPASST, COMITÉ DE CONVIVENCIA, BRIGADAS DE EMERGENCIA) 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EVALUAR LOS AVANCES DEL SG-SST Y SUS PARTICIPANTES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SOCIALIZAR RENDICION DE CUENTAS CON TALENTO HUMANO, GERENCIA , COPASST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extLst>
                  <a:ext uri="{0D108BD9-81ED-4DB2-BD59-A6C34878D82A}">
                    <a16:rowId xmlns:a16="http://schemas.microsoft.com/office/drawing/2014/main" val="3155629713"/>
                  </a:ext>
                </a:extLst>
              </a:tr>
              <a:tr h="1284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PLAN DE MEJORAMIENTO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664671"/>
                  </a:ext>
                </a:extLst>
              </a:tr>
              <a:tr h="7765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DEFINICIÓN E IMPLEMENTACIÓN ACCIONES CORRECTIVAS, PREVENTIVAS Y DE MEJORA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REALIZACION DE PLAN DE MEJORA PARA IMPLEMENTAR ACCIONES EN EL SIGUIENTE AÑO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DEFINIR ACCIONES DE MEJORA CONFORME A LA REVISION DE LA ALTA DIRECCION 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extLst>
                  <a:ext uri="{0D108BD9-81ED-4DB2-BD59-A6C34878D82A}">
                    <a16:rowId xmlns:a16="http://schemas.microsoft.com/office/drawing/2014/main" val="3899388556"/>
                  </a:ext>
                </a:extLst>
              </a:tr>
              <a:tr h="8132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>
                          <a:effectLst/>
                        </a:rPr>
                        <a:t>RETROALIMENTAR SISTEMA DE GESTIÓN DE LA SEGURIDAD Y LA SALUD EN EL TRABAJO BASADO EN LA MEJORA CONTINUA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PLAN DE MEJORA CONTINUA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</a:rPr>
                        <a:t>ELABORACIÓN PLAN DE MEJORAMIENTO E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IMPLEMENTACIÓN DE MEDIDAS Y ACCIONES</a:t>
                      </a:r>
                      <a:br>
                        <a:rPr lang="es-MX" sz="1050" u="none" strike="noStrike" dirty="0">
                          <a:effectLst/>
                        </a:rPr>
                      </a:br>
                      <a:r>
                        <a:rPr lang="es-MX" sz="1050" u="none" strike="noStrike" dirty="0">
                          <a:effectLst/>
                        </a:rPr>
                        <a:t>CORRECTIVAS SOLICITADAS POR AUTORIDADES Y ARL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71" marR="4771" marT="4771" marB="0" anchor="ctr"/>
                </a:tc>
                <a:extLst>
                  <a:ext uri="{0D108BD9-81ED-4DB2-BD59-A6C34878D82A}">
                    <a16:rowId xmlns:a16="http://schemas.microsoft.com/office/drawing/2014/main" val="226090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839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D600A630-4454-215E-B68C-2C04CB040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4208314"/>
            <a:ext cx="2499360" cy="75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81C604C-4C47-3C5D-F5FA-3A6F980D11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1" y="4328160"/>
            <a:ext cx="1868896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84EB1-909D-CC09-D6EF-0EB86371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OBJETIVO</a:t>
            </a:r>
            <a:br>
              <a:rPr lang="es-MX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4A496-DE9F-18E5-4362-EE0BCFACE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368425"/>
            <a:ext cx="10515600" cy="4351338"/>
          </a:xfrm>
        </p:spPr>
        <p:txBody>
          <a:bodyPr/>
          <a:lstStyle/>
          <a:p>
            <a:r>
              <a:rPr lang="es-MX" sz="1600" dirty="0">
                <a:solidFill>
                  <a:schemeClr val="tx1"/>
                </a:solidFill>
              </a:rPr>
              <a:t>Establecer el plan de trabajo del Sistema de Gestión de Seguridad y Salud en el Trabajo (SGSST) para la intervención de los riesgos en las diferentes unidades intermedias, centros de salud y puestos de salud de la Unidad de Salud de Ibagué U.S.I- E.S.E.</a:t>
            </a:r>
          </a:p>
          <a:p>
            <a:r>
              <a:rPr lang="es-MX" sz="1600" dirty="0">
                <a:solidFill>
                  <a:schemeClr val="tx1"/>
                </a:solidFill>
              </a:rPr>
              <a:t>•Diseñar, implementar y evaluar el desarrollo del Sistema de Gestión en Seguridad y Salud de la Unidad de Salud de Ibagué USI – E.S.E.; conforme a los estándares mínimos de SST.</a:t>
            </a:r>
          </a:p>
          <a:p>
            <a:endParaRPr lang="es-MX" sz="1600" dirty="0">
              <a:solidFill>
                <a:schemeClr val="tx1"/>
              </a:solidFill>
            </a:endParaRPr>
          </a:p>
          <a:p>
            <a:r>
              <a:rPr lang="es-MX" sz="1600" dirty="0">
                <a:solidFill>
                  <a:schemeClr val="tx1"/>
                </a:solidFill>
              </a:rPr>
              <a:t>•Establecer los lineamientos para la implementación del Sistema de Gestión de la Seguridad y Salud en el Trabajo, aplicables a la USI – E.S.E, adoptados como un medio para lograr la prevención de accidentes, incidentes, y enfermedades causadas por las condiciones de trabajo.</a:t>
            </a:r>
          </a:p>
          <a:p>
            <a:endParaRPr lang="es-MX" sz="1600" dirty="0">
              <a:solidFill>
                <a:schemeClr val="tx1"/>
              </a:solidFill>
            </a:endParaRPr>
          </a:p>
          <a:p>
            <a:r>
              <a:rPr lang="es-MX" sz="1600" dirty="0">
                <a:solidFill>
                  <a:schemeClr val="tx1"/>
                </a:solidFill>
              </a:rPr>
              <a:t>•Garantizar el cumplimiento y seguimiento de los diferentes objetivos mediante el establecimiento de metas, indicadores y planes de acción del Sistema de Gestión de Seguridad y Salud en el Trabajo.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062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648A8-927A-AE44-FDED-614ACC12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ALCANCE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784B61-A136-0176-52D9-0685D8D17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3190875"/>
          </a:xfrm>
        </p:spPr>
        <p:txBody>
          <a:bodyPr/>
          <a:lstStyle/>
          <a:p>
            <a:r>
              <a:rPr lang="es-ES" sz="1400" dirty="0">
                <a:solidFill>
                  <a:schemeClr val="tx1"/>
                </a:solidFill>
              </a:rPr>
              <a:t>Este procedimiento para el Plan de Seguridad y Salud en el Trabajo de la Unidad de Salud de Ibagué U.S.I – E.S.E., tiene alcance a todos los trabajadores independiente del tipo de contratación, proveedores, contratistas y visitante.</a:t>
            </a:r>
            <a:endParaRPr lang="es-CO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 </a:t>
            </a:r>
            <a:endParaRPr lang="es-CO" sz="1400" dirty="0">
              <a:solidFill>
                <a:schemeClr val="tx1"/>
              </a:solidFill>
            </a:endParaRPr>
          </a:p>
          <a:p>
            <a:pPr lvl="0"/>
            <a:r>
              <a:rPr lang="es-E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RESPONSABLES</a:t>
            </a:r>
            <a:endParaRPr lang="es-CO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Gerencia Talento humano</a:t>
            </a:r>
            <a:endParaRPr lang="es-CO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Profesional universitario encargado del SG SST Líderes de procesos</a:t>
            </a:r>
            <a:endParaRPr lang="es-CO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Trabajadores COPASST</a:t>
            </a:r>
            <a:endParaRPr lang="es-CO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Contratistas</a:t>
            </a:r>
            <a:endParaRPr lang="es-CO" sz="1400" dirty="0">
              <a:solidFill>
                <a:schemeClr val="tx1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857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55EB83-042C-2758-5612-1E7924CD2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0824"/>
            <a:ext cx="11480800" cy="5680076"/>
          </a:xfrm>
        </p:spPr>
        <p:txBody>
          <a:bodyPr/>
          <a:lstStyle/>
          <a:p>
            <a:r>
              <a:rPr lang="es-MX" sz="1400" b="1" dirty="0">
                <a:solidFill>
                  <a:schemeClr val="tx1"/>
                </a:solidFill>
              </a:rPr>
              <a:t>Se realiza sobre 100%, distribuido según el ciclo PHVA así</a:t>
            </a:r>
            <a:endParaRPr lang="es-ES" sz="1400" b="1" dirty="0">
              <a:solidFill>
                <a:schemeClr val="tx1"/>
              </a:solidFill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PLANEAR</a:t>
            </a:r>
            <a:endParaRPr lang="es-CO" sz="1400" b="1" dirty="0">
              <a:solidFill>
                <a:schemeClr val="tx1"/>
              </a:solidFill>
            </a:endParaRPr>
          </a:p>
          <a:p>
            <a:endParaRPr lang="es-ES" sz="1400" b="1" dirty="0">
              <a:solidFill>
                <a:schemeClr val="tx1"/>
              </a:solidFill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RECURSOS</a:t>
            </a:r>
            <a:r>
              <a:rPr lang="es-ES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 (10%)</a:t>
            </a:r>
            <a:endParaRPr lang="es-CO" sz="1400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Recursos Financieros, Técnicos, Humanos y de otra índole requeridos para coordinar y desarrollar el Sistema de Gestión de la Seguridad y la Salud en el Trabajo (SG-SST) </a:t>
            </a:r>
            <a:r>
              <a:rPr lang="es-ES" sz="1400" dirty="0">
                <a:solidFill>
                  <a:schemeClr val="tx1"/>
                </a:solidFill>
                <a:highlight>
                  <a:srgbClr val="00FFFF"/>
                </a:highlight>
              </a:rPr>
              <a:t>(4%)</a:t>
            </a:r>
            <a:endParaRPr lang="es-CO" sz="1400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Capacitación en el Sistema de Gestión de la Seguridad y la Salud en el Trabajo </a:t>
            </a:r>
            <a:r>
              <a:rPr lang="es-ES" sz="1400" dirty="0">
                <a:solidFill>
                  <a:schemeClr val="tx1"/>
                </a:solidFill>
                <a:highlight>
                  <a:srgbClr val="00FFFF"/>
                </a:highlight>
              </a:rPr>
              <a:t>(6%)</a:t>
            </a:r>
          </a:p>
          <a:p>
            <a:endParaRPr lang="es-ES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 </a:t>
            </a:r>
            <a:r>
              <a:rPr lang="es-ES" sz="1400" b="1" dirty="0">
                <a:solidFill>
                  <a:schemeClr val="tx1"/>
                </a:solidFill>
              </a:rPr>
              <a:t>GESTIÓN INTEGRAL DEL SISTEMA DE GESTIÓN DE LA SEGURIDAD Y SALUD ENE EL TRABAJO </a:t>
            </a:r>
            <a:r>
              <a:rPr lang="es-ES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(15%)</a:t>
            </a:r>
            <a:endParaRPr lang="es-CO" sz="14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 </a:t>
            </a:r>
            <a:r>
              <a:rPr lang="es-ES" sz="1400" dirty="0">
                <a:solidFill>
                  <a:schemeClr val="tx1"/>
                </a:solidFill>
              </a:rPr>
              <a:t>Política del SG-SST. </a:t>
            </a:r>
            <a:r>
              <a:rPr lang="es-ES" sz="1400" dirty="0">
                <a:solidFill>
                  <a:schemeClr val="tx1"/>
                </a:solidFill>
                <a:highlight>
                  <a:srgbClr val="00FFFF"/>
                </a:highlight>
              </a:rPr>
              <a:t>(1%) </a:t>
            </a:r>
          </a:p>
          <a:p>
            <a:r>
              <a:rPr lang="es-ES" sz="1400" dirty="0">
                <a:solidFill>
                  <a:schemeClr val="tx1"/>
                </a:solidFill>
              </a:rPr>
              <a:t>Objetivos del SG-SST. </a:t>
            </a:r>
            <a:r>
              <a:rPr lang="es-ES" sz="1400" dirty="0">
                <a:solidFill>
                  <a:schemeClr val="tx1"/>
                </a:solidFill>
                <a:highlight>
                  <a:srgbClr val="00FFFF"/>
                </a:highlight>
              </a:rPr>
              <a:t>(1%)</a:t>
            </a:r>
          </a:p>
          <a:p>
            <a:r>
              <a:rPr lang="es-ES" sz="1400" dirty="0">
                <a:solidFill>
                  <a:schemeClr val="tx1"/>
                </a:solidFill>
              </a:rPr>
              <a:t> Evaluación inicial del SG-SST. </a:t>
            </a:r>
            <a:r>
              <a:rPr lang="es-ES" sz="1400" dirty="0">
                <a:solidFill>
                  <a:schemeClr val="tx1"/>
                </a:solidFill>
                <a:highlight>
                  <a:srgbClr val="00FFFF"/>
                </a:highlight>
              </a:rPr>
              <a:t>(5%) </a:t>
            </a:r>
          </a:p>
          <a:p>
            <a:r>
              <a:rPr lang="es-ES" sz="1400" dirty="0">
                <a:solidFill>
                  <a:schemeClr val="tx1"/>
                </a:solidFill>
              </a:rPr>
              <a:t>Plan anual de trabajo</a:t>
            </a:r>
            <a:r>
              <a:rPr lang="es-ES" sz="1400" dirty="0">
                <a:solidFill>
                  <a:schemeClr val="tx1"/>
                </a:solidFill>
                <a:highlight>
                  <a:srgbClr val="00FFFF"/>
                </a:highlight>
              </a:rPr>
              <a:t>. (4%)</a:t>
            </a:r>
            <a:endParaRPr lang="es-CO" sz="1400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Conservación de la documentación. </a:t>
            </a:r>
            <a:r>
              <a:rPr lang="es-ES" sz="1400" dirty="0">
                <a:solidFill>
                  <a:schemeClr val="tx1"/>
                </a:solidFill>
                <a:highlight>
                  <a:srgbClr val="00FFFF"/>
                </a:highlight>
              </a:rPr>
              <a:t>(2%) </a:t>
            </a:r>
          </a:p>
          <a:p>
            <a:r>
              <a:rPr lang="es-ES" sz="1400" dirty="0">
                <a:solidFill>
                  <a:schemeClr val="tx1"/>
                </a:solidFill>
              </a:rPr>
              <a:t>Redición de cuentas. </a:t>
            </a:r>
            <a:r>
              <a:rPr lang="es-ES" sz="1400" dirty="0">
                <a:solidFill>
                  <a:schemeClr val="tx1"/>
                </a:solidFill>
                <a:highlight>
                  <a:srgbClr val="00FFFF"/>
                </a:highlight>
              </a:rPr>
              <a:t>(2%)</a:t>
            </a:r>
            <a:endParaRPr lang="es-CO" sz="1400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 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3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8F6275-7047-2A53-8E66-57869F0E6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428624"/>
            <a:ext cx="10515600" cy="5133975"/>
          </a:xfrm>
        </p:spPr>
        <p:txBody>
          <a:bodyPr/>
          <a:lstStyle/>
          <a:p>
            <a:endParaRPr lang="es-ES" sz="1200" b="1" dirty="0">
              <a:solidFill>
                <a:schemeClr val="tx1"/>
              </a:solidFill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HACER</a:t>
            </a:r>
            <a:endParaRPr lang="es-CO" sz="1400" dirty="0">
              <a:solidFill>
                <a:schemeClr val="tx1"/>
              </a:solidFill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GESTIÓN DE LA SALUD </a:t>
            </a:r>
            <a:r>
              <a:rPr lang="es-ES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(20%)</a:t>
            </a:r>
            <a:endParaRPr lang="es-CO" sz="1400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Condiciones de salud en el trabajo </a:t>
            </a:r>
            <a:r>
              <a:rPr lang="es-ES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(9%)</a:t>
            </a:r>
            <a:endParaRPr lang="es-CO" sz="14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Registro, reporte e investigación de las enfermedades laborales, los incidentes y accidentes del trabajo </a:t>
            </a:r>
            <a:r>
              <a:rPr lang="es-ES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(5%)</a:t>
            </a:r>
            <a:endParaRPr lang="es-CO" sz="14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Mecanismos de vigilancia de las condiciones de salud de los trabajadores </a:t>
            </a:r>
            <a:r>
              <a:rPr lang="es-ES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(6%).</a:t>
            </a:r>
            <a:endParaRPr lang="es-CO" sz="14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 </a:t>
            </a:r>
            <a:r>
              <a:rPr lang="es-ES" sz="1400" b="1" dirty="0">
                <a:solidFill>
                  <a:schemeClr val="tx1"/>
                </a:solidFill>
              </a:rPr>
              <a:t>GESTIÓN DE PELIGROS Y RIESGOS </a:t>
            </a:r>
            <a:r>
              <a:rPr lang="es-ES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(30%) </a:t>
            </a:r>
            <a:endParaRPr lang="es-CO" sz="1400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Identificación de peligros, evaluación y valoración de riesgos (15%) Medidas de prevención y control para intervenir los peligros/riesgos </a:t>
            </a:r>
            <a:r>
              <a:rPr lang="es-ES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(15%)</a:t>
            </a:r>
            <a:endParaRPr lang="es-CO" sz="14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GESTION DE AMENAZAS</a:t>
            </a:r>
            <a:endParaRPr lang="es-CO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Plan de prevención, preparación y respuesta ante emergencia </a:t>
            </a:r>
            <a:r>
              <a:rPr lang="es-ES" sz="1400" b="1" dirty="0">
                <a:solidFill>
                  <a:schemeClr val="tx1"/>
                </a:solidFill>
              </a:rPr>
              <a:t>(</a:t>
            </a:r>
            <a:r>
              <a:rPr lang="es-ES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10%)</a:t>
            </a:r>
            <a:endParaRPr lang="es-CO" sz="14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VERIFICAR </a:t>
            </a:r>
            <a:endParaRPr lang="es-CO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Verificación del SG-SST</a:t>
            </a:r>
            <a:endParaRPr lang="es-CO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Gestión y resultados del SG SST </a:t>
            </a:r>
            <a:r>
              <a:rPr lang="es-ES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(5%)</a:t>
            </a:r>
            <a:endParaRPr lang="es-CO" sz="14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 </a:t>
            </a:r>
            <a:r>
              <a:rPr lang="es-ES" sz="1400" b="1" dirty="0">
                <a:solidFill>
                  <a:schemeClr val="tx1"/>
                </a:solidFill>
              </a:rPr>
              <a:t>ACTUAR</a:t>
            </a:r>
            <a:endParaRPr lang="es-CO" sz="1400" b="1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Mejoramiento Acciones preventivas y correctivas con base en los resultados del SG- SST. </a:t>
            </a:r>
            <a:r>
              <a:rPr lang="es-ES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(10%)</a:t>
            </a:r>
            <a:endParaRPr lang="es-CO" sz="14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266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0D57E138-89D0-925A-5424-22F1E48FA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854234"/>
            <a:ext cx="1088707" cy="7531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58792"/>
              </p:ext>
            </p:extLst>
          </p:nvPr>
        </p:nvGraphicFramePr>
        <p:xfrm>
          <a:off x="677917" y="560443"/>
          <a:ext cx="9692451" cy="567920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40863">
                  <a:extLst>
                    <a:ext uri="{9D8B030D-6E8A-4147-A177-3AD203B41FA5}">
                      <a16:colId xmlns:a16="http://schemas.microsoft.com/office/drawing/2014/main" val="2269432871"/>
                    </a:ext>
                  </a:extLst>
                </a:gridCol>
                <a:gridCol w="2848825">
                  <a:extLst>
                    <a:ext uri="{9D8B030D-6E8A-4147-A177-3AD203B41FA5}">
                      <a16:colId xmlns:a16="http://schemas.microsoft.com/office/drawing/2014/main" val="1493531362"/>
                    </a:ext>
                  </a:extLst>
                </a:gridCol>
                <a:gridCol w="3402763">
                  <a:extLst>
                    <a:ext uri="{9D8B030D-6E8A-4147-A177-3AD203B41FA5}">
                      <a16:colId xmlns:a16="http://schemas.microsoft.com/office/drawing/2014/main" val="1339277179"/>
                    </a:ext>
                  </a:extLst>
                </a:gridCol>
              </a:tblGrid>
              <a:tr h="1501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OBJETIVO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META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ACTIVIDAD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99572885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PLAN DE TRABAJO ANUAL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889980"/>
                  </a:ext>
                </a:extLst>
              </a:tr>
              <a:tr h="7860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PLANEAR, ORGANIZAR Y EJECUTAR LAS ACTIVID20+B15:D19+B15:D21+B15:D+B15:D20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CUMPLIMIENTO CON EL 95% DE LAS ACTIVIDADES PLANEADAS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REALIZAR PLAN DE TRABAJO ANUAL 2026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4145460537"/>
                  </a:ext>
                </a:extLst>
              </a:tr>
              <a:tr h="7860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PLANEAR, PROGRAMAR CAPACITACIONES PARA LOS TRABAJADORES EN EL PERIODO  2026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ESTABLECER LOS TEMAS  PARA MEJORA CONTINUA Y PARA EL CONTROL DE LOS RIESGOS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REALIZAR CRONOGRAMA  DE CAPACITACION  2026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4066170403"/>
                  </a:ext>
                </a:extLst>
              </a:tr>
              <a:tr h="7860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SOCIALIZAR EL PLAN DE TRABAJO ANUAL 2026 AL COMITÉ PARITARIO DE SEGURIDAD Y SALUD EN EL TRABAJO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SOCIALIZAR LAS ACTIVIDADES PROGRAMADAS PARA EL AÑO 2026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SOCIALIZACION DEL PLAN DE TRABAJO ANUAL 2026 Y PLAN DE CAPACITACIONES  2026 AL COPASST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1987899601"/>
                  </a:ext>
                </a:extLst>
              </a:tr>
              <a:tr h="7860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SOCIALIZAR EL PLAN DE TRABAJO ANUAL 2026 A LA ALTA DIRECCIÓN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SOCIALIZACION DEL PLAN DE TRABAJO ANUAL  Y PLAN DE CAPACITACIONES AÑO 2026 A LA ALTA GERENCIA- MIPG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3327668860"/>
                  </a:ext>
                </a:extLst>
              </a:tr>
              <a:tr h="7860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IDENTIFICACION DE TRABAJADORES DEDICADOS A TRABAJOS DE   ALTO RIESGO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APLICACIÓN  RESOLUCION 6072 DE 2024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VERIFICACION DE PAGO DE PENSION ESPECIAL Y NIVEL DE RIESGO SEGÚN EXPOCISION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209504335"/>
                  </a:ext>
                </a:extLst>
              </a:tr>
              <a:tr h="143076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AFILIACION AL SISTEMA DE SEGURIDAD SOCIAL INTEGRAL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GARANTIZAR QUE TODOS LOS TRABAJADORES INDEPENDIENETES DE SU FORMA DE VINCULACION O CONTRATACION ESTAN AFILIADOS AL SISTEMA DE SEGURIDAD SOCIAL EN SALUD, PENSION Y RIESGOS LABORALES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VERIFICACION DE 30 TRABAJADORES INDEPENDIENTES Y FUNCIONARIOS DE PLANTA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725" marR="6725" marT="6725" marB="0" anchor="ctr"/>
                </a:tc>
                <a:extLst>
                  <a:ext uri="{0D108BD9-81ED-4DB2-BD59-A6C34878D82A}">
                    <a16:rowId xmlns:a16="http://schemas.microsoft.com/office/drawing/2014/main" val="27221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45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570021"/>
              </p:ext>
            </p:extLst>
          </p:nvPr>
        </p:nvGraphicFramePr>
        <p:xfrm>
          <a:off x="696310" y="605325"/>
          <a:ext cx="10515601" cy="458464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38646">
                  <a:extLst>
                    <a:ext uri="{9D8B030D-6E8A-4147-A177-3AD203B41FA5}">
                      <a16:colId xmlns:a16="http://schemas.microsoft.com/office/drawing/2014/main" val="3776301932"/>
                    </a:ext>
                  </a:extLst>
                </a:gridCol>
                <a:gridCol w="3270511">
                  <a:extLst>
                    <a:ext uri="{9D8B030D-6E8A-4147-A177-3AD203B41FA5}">
                      <a16:colId xmlns:a16="http://schemas.microsoft.com/office/drawing/2014/main" val="1971703865"/>
                    </a:ext>
                  </a:extLst>
                </a:gridCol>
                <a:gridCol w="3906444">
                  <a:extLst>
                    <a:ext uri="{9D8B030D-6E8A-4147-A177-3AD203B41FA5}">
                      <a16:colId xmlns:a16="http://schemas.microsoft.com/office/drawing/2014/main" val="2959602858"/>
                    </a:ext>
                  </a:extLst>
                </a:gridCol>
              </a:tblGrid>
              <a:tr h="17923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POLITICAS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6473"/>
                  </a:ext>
                </a:extLst>
              </a:tr>
              <a:tr h="8395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GESTIONAR LOS RECURSOS FINANCIEROS PARA LA IMPLEMENTACIÓN DEL SG-SST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CUBRIR EL 100%EJECUCION E IMPLEMENTACION DE LAS ACTIVIDADES PROGRAMADAS CON EL TOTAL DEL PRESUPUESTO ASIGNADO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EJECUCION DEL PRESUPUESTO AÑO 2026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extLst>
                  <a:ext uri="{0D108BD9-81ED-4DB2-BD59-A6C34878D82A}">
                    <a16:rowId xmlns:a16="http://schemas.microsoft.com/office/drawing/2014/main" val="3112604863"/>
                  </a:ext>
                </a:extLst>
              </a:tr>
              <a:tr h="10188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IDENTIFICAR LOS AVANCES LOGRADOS DEL SG SST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ALCANZAR EL  PUNTAJE REQUERIDO PARA SER ACEPTABLE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EVALUACIÓN INICIAL DEL SISTEMA DE GESTIÓN  ANTE PLATAFORMA DE ARL Y MIN.TRABAJO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extLst>
                  <a:ext uri="{0D108BD9-81ED-4DB2-BD59-A6C34878D82A}">
                    <a16:rowId xmlns:a16="http://schemas.microsoft.com/office/drawing/2014/main" val="649444613"/>
                  </a:ext>
                </a:extLst>
              </a:tr>
              <a:tr h="8490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GARANTIZAR EL COMPROMISO PARA EL MEJORAMIENTO CONTINUO DEL DESEMPEÑO EN SEGURIDAD Y SALUD EN EL TRABAJO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REVISION Y ACTUALIZACION DE POLITICA DE SST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PUBLICACION Y DIVULGACION DE LA POLITICA SST A LOS FUNCIONARIOS  Y CONTRATISTAS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extLst>
                  <a:ext uri="{0D108BD9-81ED-4DB2-BD59-A6C34878D82A}">
                    <a16:rowId xmlns:a16="http://schemas.microsoft.com/office/drawing/2014/main" val="721720338"/>
                  </a:ext>
                </a:extLst>
              </a:tr>
              <a:tr h="8490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COMUNICAR LAS RESPONSABILIDADES DEL SG-SST A TODOS LOS NIVELES DE LA INSTITUCION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DIVULGAR TODAS LAS RESPONSABILIDADES DE SST AL 100% DEL PERSONAL DE LA INSTITUCION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COMUNICAR A TODO EL PERSONAL DE LA INSTITUCION  LAS RESPONSABILIDADES DE SST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extLst>
                  <a:ext uri="{0D108BD9-81ED-4DB2-BD59-A6C34878D82A}">
                    <a16:rowId xmlns:a16="http://schemas.microsoft.com/office/drawing/2014/main" val="1925326607"/>
                  </a:ext>
                </a:extLst>
              </a:tr>
              <a:tr h="8490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REVISION, ACTUALIZACION  DEL REGLAMENTO DE HIGIENE Y SEGURIDAD INDUSTRIAL A TODOS LOS NIVELES DE LA INSTITUCION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DIVULGAR  AL 100% DE LA POBLACION TRABAJADORA EL REGLAMENTO DE HIGIENE Y SEGURIDAD INDUSTRIAL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SOCIALIZAR Y PUBLICAR  EL REGLAMENTO DE HIGIENE Y SEGURIDAD INDUSTRIAL A TODOS LOS NIVELES DE LA INSTITUCION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953" marR="8953" marT="8953" marB="0" anchor="ctr"/>
                </a:tc>
                <a:extLst>
                  <a:ext uri="{0D108BD9-81ED-4DB2-BD59-A6C34878D82A}">
                    <a16:rowId xmlns:a16="http://schemas.microsoft.com/office/drawing/2014/main" val="19962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54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498726"/>
              </p:ext>
            </p:extLst>
          </p:nvPr>
        </p:nvGraphicFramePr>
        <p:xfrm>
          <a:off x="1340071" y="913002"/>
          <a:ext cx="9207061" cy="47152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45112">
                  <a:extLst>
                    <a:ext uri="{9D8B030D-6E8A-4147-A177-3AD203B41FA5}">
                      <a16:colId xmlns:a16="http://schemas.microsoft.com/office/drawing/2014/main" val="2665105147"/>
                    </a:ext>
                  </a:extLst>
                </a:gridCol>
                <a:gridCol w="2716837">
                  <a:extLst>
                    <a:ext uri="{9D8B030D-6E8A-4147-A177-3AD203B41FA5}">
                      <a16:colId xmlns:a16="http://schemas.microsoft.com/office/drawing/2014/main" val="2409338014"/>
                    </a:ext>
                  </a:extLst>
                </a:gridCol>
                <a:gridCol w="3245112">
                  <a:extLst>
                    <a:ext uri="{9D8B030D-6E8A-4147-A177-3AD203B41FA5}">
                      <a16:colId xmlns:a16="http://schemas.microsoft.com/office/drawing/2014/main" val="3332930895"/>
                    </a:ext>
                  </a:extLst>
                </a:gridCol>
              </a:tblGrid>
              <a:tr h="31636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INDUCCIÓN/REINDUCCIÓN SST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559335"/>
                  </a:ext>
                </a:extLst>
              </a:tr>
              <a:tr h="21693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REALIZAR LA INDUCCION Y REINDUCCION AL SG-SST A TODO EL PERSONAL DE LA INSTITUCION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SOCIALIZACION DE PROGRAMA DE INDUCCION Y REINDUCCION  CON LA GERENCIA, SUBGERENCIAS , CONTRATACION  Y TALENTO HUMANO  AL PERSONAL NUEVO ANTES DE INGRESAR A LA INSTITUCION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 REALIZAR INDUCCION DEL SG-SST PARA TODOS LOS FUNCIONARIOS DEPENDIENTES  Y CONTRATISTAS ANTES DEL INGRESO A LABORAR A LA INSTITUCION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9461225"/>
                  </a:ext>
                </a:extLst>
              </a:tr>
              <a:tr h="22295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REALIZAR REINDUCCION DEL SG-SST PARA TODOS LOS FUNCIONARIOS DEPENDIENTES  Y CONTRATISTAS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878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73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3186</Words>
  <Application>Microsoft Office PowerPoint</Application>
  <PresentationFormat>Panorámica</PresentationFormat>
  <Paragraphs>285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Aptos</vt:lpstr>
      <vt:lpstr>Arial</vt:lpstr>
      <vt:lpstr>Book Antiqua</vt:lpstr>
      <vt:lpstr>Century Gothic</vt:lpstr>
      <vt:lpstr>Office Theme</vt:lpstr>
      <vt:lpstr>Presentación de PowerPoint</vt:lpstr>
      <vt:lpstr>UNIDAD DE SALUD DE IBAGUÉ USI - ESE</vt:lpstr>
      <vt:lpstr>OBJETIVO </vt:lpstr>
      <vt:lpstr>ALCANCE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DISEÑOCOMUNICACIONES</dc:creator>
  <cp:lastModifiedBy>SEGURIDAD Y SALUD EN EL TRABAJO ADMINISTRATIVA HSF</cp:lastModifiedBy>
  <cp:revision>115</cp:revision>
  <cp:lastPrinted>2024-02-09T13:41:04Z</cp:lastPrinted>
  <dcterms:created xsi:type="dcterms:W3CDTF">2021-05-03T16:08:31Z</dcterms:created>
  <dcterms:modified xsi:type="dcterms:W3CDTF">2026-01-28T16:10:21Z</dcterms:modified>
</cp:coreProperties>
</file>